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5" r:id="rId4"/>
    <p:sldId id="270" r:id="rId5"/>
    <p:sldId id="271" r:id="rId6"/>
    <p:sldId id="273" r:id="rId7"/>
    <p:sldId id="259" r:id="rId8"/>
    <p:sldId id="262" r:id="rId9"/>
    <p:sldId id="274" r:id="rId10"/>
    <p:sldId id="275" r:id="rId11"/>
    <p:sldId id="276" r:id="rId12"/>
    <p:sldId id="278" r:id="rId13"/>
    <p:sldId id="279" r:id="rId14"/>
    <p:sldId id="277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90" autoAdjust="0"/>
  </p:normalViewPr>
  <p:slideViewPr>
    <p:cSldViewPr snapToGrid="0">
      <p:cViewPr varScale="1">
        <p:scale>
          <a:sx n="92" d="100"/>
          <a:sy n="92" d="100"/>
        </p:scale>
        <p:origin x="77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C5D43-A306-4CE6-B1B5-F25CF3397402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04AD3-490E-4939-837B-4B95D2BEF97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4187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04AD3-490E-4939-837B-4B95D2BEF971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5398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04AD3-490E-4939-837B-4B95D2BEF971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543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2002-5462-3DE1-3130-7CCA0891B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07852-2628-5DFE-BBEE-F14784403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2AF6F-A260-F5D1-8F1F-0EC6136A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8A2D-F5DC-8819-E9BE-5FDCA4D9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09FB5-BFA4-A5D6-C443-FE32003F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3826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B949-8AED-4D2B-3ACA-2D4F7260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3CA8A-3AA8-B946-B7FB-EFAB28A15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92417-A9F2-5DBA-4500-070190BA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AD30-98BC-3C71-6254-C683CA40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C58CA-80B6-EDEA-3E9F-6B1EAA3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52773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8AADEB-F7E7-649C-F40C-6D0A4BE9F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79BB5-81A8-0977-D257-64823EE65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327D9-7A6A-1C18-3F5D-C7B36587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55532-66C0-AB92-B632-A0BD9A77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2CE-103E-6449-FE60-D929BD2E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516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5ECD-42DE-1CF7-0FB5-7F7EA79C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43D9C-0372-C353-635B-ACEE833F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8A99-D62B-05A7-4193-2DFE9365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1170-E4CE-C216-58AF-4977176D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5A20C-9F41-7ACC-B2E4-4633E1F9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2400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circle with black text&#10;&#10;Description automatically generated">
            <a:extLst>
              <a:ext uri="{FF2B5EF4-FFF2-40B4-BE49-F238E27FC236}">
                <a16:creationId xmlns:a16="http://schemas.microsoft.com/office/drawing/2014/main" id="{CDE0FB2D-CE89-1001-5CCD-73F350DBD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54" y="5643880"/>
            <a:ext cx="1046446" cy="10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1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4B05-CCC2-F484-900D-889C6FF5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BA85B-8111-326A-867A-310C41CEF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A13EB-4748-9971-B8F8-461AD327A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45335-F199-2B86-3215-64526610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73B3A-FAD5-24EF-2D9F-1E020E3E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8E92E-AB7A-8106-790F-2A34AEE3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8582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97A4-0D03-EAC2-B9A9-375F96602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B652D-4A89-6CAC-137F-055D5DE13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33D27-752D-C242-9E9A-BB866617C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622E9-7F33-E644-681C-F15B6C833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7B3FC-9D14-C681-D425-D905D8616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10F6C-00D6-ADDC-0049-D29D97D4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AB3DA-9380-6BB3-575C-D98BBF64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4769F-ECB0-9136-73B6-357AA588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221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4108-788C-8983-8F1B-55B8D5F0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0E5C6-3E02-CF38-8701-FA6DFB26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0AC55-4FBC-A429-1A38-30AA6A5D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5503D-249E-9809-E609-5BED9B92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2855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B5744-6909-EB9C-37C8-8D4969BD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0CB0FA-A53F-CCE6-8833-286880ED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A4B0A-63D2-5E4A-7846-D7A391C7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79663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DB75-03D0-A76C-F5D3-D55C79ED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DDD17-B843-4124-A70B-8F4D7F7D1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96CFC-D3BD-D78A-1F10-3F883D953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AFE8D-829C-6853-82A3-2E5E940B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AB1D6-30C0-A666-D81A-1982AFDD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C42CC-4792-5BF4-2376-C41C7810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0134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6E54-AF28-0B34-733F-B77CFF21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C056E-559A-4D92-4F1B-B05262D7E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7AA72-2DBD-F571-7CE6-810285559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6598E-98A0-37F6-4A1A-3150E4D1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E98D9-1732-12E7-17E7-D7D39918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60E23-9F21-B91F-BFB2-65167183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3118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ADDF5-A2E7-0D5B-394D-F03FE73A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3BF75-040F-2923-BE9B-85E782EC6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C15CE-3EB3-A4F0-731C-9470AC5DC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A156A-4A9D-4608-9AD9-1A389DFFAF9E}" type="datetimeFigureOut">
              <a:rPr lang="en-SE" smtClean="0"/>
              <a:t>2025-02-18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11A76-03E0-423C-94EB-FB2E8B3C6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60D2-75D8-30A2-270A-1DE2CDB26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0A16D-1401-40E7-9D8E-7EFD1FE426B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2946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squares&#10;&#10;Description automatically generated">
            <a:extLst>
              <a:ext uri="{FF2B5EF4-FFF2-40B4-BE49-F238E27FC236}">
                <a16:creationId xmlns:a16="http://schemas.microsoft.com/office/drawing/2014/main" id="{56123A4B-0C92-2444-60B5-31B615C47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0B3D2BDF-4D35-3386-33B4-148E5E8F8B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533732" y="3933497"/>
            <a:ext cx="7124536" cy="661550"/>
          </a:xfrm>
        </p:spPr>
        <p:txBody>
          <a:bodyPr/>
          <a:lstStyle/>
          <a:p>
            <a:r>
              <a:rPr lang="en-GB" altLang="en-SE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Maskininlärning</a:t>
            </a:r>
            <a:r>
              <a:rPr lang="en-GB" altLang="en-SE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- </a:t>
            </a:r>
            <a:r>
              <a:rPr lang="en-GB" altLang="en-SE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Introduktion</a:t>
            </a:r>
            <a:endParaRPr lang="en-US" altLang="en-SE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6"/>
    </mc:Choice>
    <mc:Fallback xmlns="">
      <p:transition spd="slow" advTm="249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C5A87-AFAA-BFCA-C527-7F60D5F2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442" y="1927092"/>
            <a:ext cx="8283115" cy="1352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71A732-CBD8-20B3-0012-804E4E4E0C94}"/>
              </a:ext>
            </a:extLst>
          </p:cNvPr>
          <p:cNvSpPr txBox="1"/>
          <p:nvPr/>
        </p:nvSpPr>
        <p:spPr>
          <a:xfrm>
            <a:off x="2762799" y="1465427"/>
            <a:ext cx="1154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Analytisk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10DEC-28A6-82F6-278D-04AFF02FD96F}"/>
              </a:ext>
            </a:extLst>
          </p:cNvPr>
          <p:cNvSpPr txBox="1"/>
          <p:nvPr/>
        </p:nvSpPr>
        <p:spPr>
          <a:xfrm>
            <a:off x="7692268" y="1465427"/>
            <a:ext cx="1067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Kognitiv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1F277C8B-7654-5DDB-E1A3-5B2FCC1FC374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1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69"/>
    </mc:Choice>
    <mc:Fallback xmlns="">
      <p:transition spd="slow" advTm="1646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C5A87-AFAA-BFCA-C527-7F60D5F2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442" y="1927092"/>
            <a:ext cx="8283115" cy="1352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C3CED-F339-3C8B-AB4E-99C6448E6B8F}"/>
              </a:ext>
            </a:extLst>
          </p:cNvPr>
          <p:cNvSpPr txBox="1"/>
          <p:nvPr/>
        </p:nvSpPr>
        <p:spPr>
          <a:xfrm>
            <a:off x="2762799" y="1465427"/>
            <a:ext cx="1154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Analytisk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7FA73-E767-2F8F-92A3-834248A40919}"/>
              </a:ext>
            </a:extLst>
          </p:cNvPr>
          <p:cNvSpPr txBox="1"/>
          <p:nvPr/>
        </p:nvSpPr>
        <p:spPr>
          <a:xfrm>
            <a:off x="7692268" y="1465427"/>
            <a:ext cx="1067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Kognitiv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2EF13-47A4-45A7-64E7-B9534F57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835" y="3513903"/>
            <a:ext cx="8258722" cy="2704014"/>
          </a:xfrm>
          <a:prstGeom prst="rect">
            <a:avLst/>
          </a:prstGeom>
        </p:spPr>
      </p:pic>
      <p:sp>
        <p:nvSpPr>
          <p:cNvPr id="2" name="Rectangle 12">
            <a:extLst>
              <a:ext uri="{FF2B5EF4-FFF2-40B4-BE49-F238E27FC236}">
                <a16:creationId xmlns:a16="http://schemas.microsoft.com/office/drawing/2014/main" id="{0C4CCE1A-3C07-1910-13D5-7FE7AFDE9167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4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28"/>
    </mc:Choice>
    <mc:Fallback xmlns="">
      <p:transition spd="slow" advTm="4642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AC3CED-F339-3C8B-AB4E-99C6448E6B8F}"/>
              </a:ext>
            </a:extLst>
          </p:cNvPr>
          <p:cNvSpPr txBox="1"/>
          <p:nvPr/>
        </p:nvSpPr>
        <p:spPr>
          <a:xfrm>
            <a:off x="663835" y="1347663"/>
            <a:ext cx="4814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Varför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är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svårt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för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datorer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tolka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?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4E99AD-E473-EF5D-FF24-4164D1F2BDD2}"/>
              </a:ext>
            </a:extLst>
          </p:cNvPr>
          <p:cNvSpPr txBox="1"/>
          <p:nvPr/>
        </p:nvSpPr>
        <p:spPr>
          <a:xfrm>
            <a:off x="663835" y="1815357"/>
            <a:ext cx="93105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En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vanlig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färgbild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är</a:t>
            </a:r>
            <a:r>
              <a:rPr lang="en-GB" dirty="0">
                <a:latin typeface="Century Gothic" panose="020B0502020202020204" pitchFamily="34" charset="0"/>
              </a:rPr>
              <a:t>, för en </a:t>
            </a:r>
            <a:r>
              <a:rPr lang="en-GB" dirty="0" err="1">
                <a:latin typeface="Century Gothic" panose="020B0502020202020204" pitchFamily="34" charset="0"/>
              </a:rPr>
              <a:t>dator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inget</a:t>
            </a:r>
            <a:r>
              <a:rPr lang="en-GB" dirty="0">
                <a:latin typeface="Century Gothic" panose="020B0502020202020204" pitchFamily="34" charset="0"/>
              </a:rPr>
              <a:t> annat </a:t>
            </a:r>
            <a:r>
              <a:rPr lang="en-GB" dirty="0" err="1">
                <a:latin typeface="Century Gothic" panose="020B0502020202020204" pitchFamily="34" charset="0"/>
              </a:rPr>
              <a:t>än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ett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antal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siffror</a:t>
            </a:r>
            <a:r>
              <a:rPr lang="en-GB" dirty="0">
                <a:latin typeface="Century Gothic" panose="020B0502020202020204" pitchFamily="34" charset="0"/>
              </a:rPr>
              <a:t>.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Om </a:t>
            </a:r>
            <a:r>
              <a:rPr lang="en-GB" dirty="0" err="1">
                <a:latin typeface="Century Gothic" panose="020B0502020202020204" pitchFamily="34" charset="0"/>
              </a:rPr>
              <a:t>bilden</a:t>
            </a:r>
            <a:r>
              <a:rPr lang="en-GB" dirty="0">
                <a:latin typeface="Century Gothic" panose="020B0502020202020204" pitchFamily="34" charset="0"/>
              </a:rPr>
              <a:t> har B </a:t>
            </a:r>
            <a:r>
              <a:rPr lang="en-GB" dirty="0" err="1">
                <a:latin typeface="Century Gothic" panose="020B0502020202020204" pitchFamily="34" charset="0"/>
              </a:rPr>
              <a:t>bredd</a:t>
            </a:r>
            <a:r>
              <a:rPr lang="en-GB" dirty="0">
                <a:latin typeface="Century Gothic" panose="020B0502020202020204" pitchFamily="34" charset="0"/>
              </a:rPr>
              <a:t> och H </a:t>
            </a:r>
            <a:r>
              <a:rPr lang="en-GB" dirty="0" err="1">
                <a:latin typeface="Century Gothic" panose="020B0502020202020204" pitchFamily="34" charset="0"/>
              </a:rPr>
              <a:t>höjd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representeras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bilden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av</a:t>
            </a:r>
            <a:r>
              <a:rPr lang="en-GB" dirty="0">
                <a:latin typeface="Century Gothic" panose="020B0502020202020204" pitchFamily="34" charset="0"/>
              </a:rPr>
              <a:t> H x B x 3 </a:t>
            </a:r>
            <a:r>
              <a:rPr lang="en-GB" dirty="0" err="1">
                <a:latin typeface="Century Gothic" panose="020B0502020202020204" pitchFamily="34" charset="0"/>
              </a:rPr>
              <a:t>stycken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siffror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cat with different colored lights&#10;&#10;Description automatically generated">
            <a:extLst>
              <a:ext uri="{FF2B5EF4-FFF2-40B4-BE49-F238E27FC236}">
                <a16:creationId xmlns:a16="http://schemas.microsoft.com/office/drawing/2014/main" id="{78C1D87F-A50C-C6E8-20DB-2F0AA4685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1" r="44782"/>
          <a:stretch/>
        </p:blipFill>
        <p:spPr>
          <a:xfrm>
            <a:off x="663835" y="2943271"/>
            <a:ext cx="3076892" cy="2851145"/>
          </a:xfrm>
          <a:prstGeom prst="rect">
            <a:avLst/>
          </a:prstGeom>
        </p:spPr>
      </p:pic>
      <p:pic>
        <p:nvPicPr>
          <p:cNvPr id="7" name="Picture 6" descr="A cat with green and blue lights&#10;&#10;Description automatically generated">
            <a:extLst>
              <a:ext uri="{FF2B5EF4-FFF2-40B4-BE49-F238E27FC236}">
                <a16:creationId xmlns:a16="http://schemas.microsoft.com/office/drawing/2014/main" id="{B59A5D1A-ACC2-EAB9-25AE-7B9BF5696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7465"/>
          <a:stretch/>
        </p:blipFill>
        <p:spPr>
          <a:xfrm>
            <a:off x="3740727" y="3036616"/>
            <a:ext cx="7024254" cy="3100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B7FDD3-E46D-B2BC-F3B9-6ED3048FF50A}"/>
              </a:ext>
            </a:extLst>
          </p:cNvPr>
          <p:cNvSpPr txBox="1"/>
          <p:nvPr/>
        </p:nvSpPr>
        <p:spPr>
          <a:xfrm>
            <a:off x="4135581" y="43735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</a:t>
            </a:r>
            <a:r>
              <a:rPr lang="en-GB" dirty="0"/>
              <a:t>ed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2CF00-78F3-BA62-4C85-ADB4C47B39B1}"/>
              </a:ext>
            </a:extLst>
          </p:cNvPr>
          <p:cNvSpPr txBox="1"/>
          <p:nvPr/>
        </p:nvSpPr>
        <p:spPr>
          <a:xfrm>
            <a:off x="5263698" y="3663028"/>
            <a:ext cx="76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</a:t>
            </a:r>
            <a:r>
              <a:rPr lang="en-GB" dirty="0"/>
              <a:t>reen</a:t>
            </a:r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99991-CFDA-3DD4-77B9-486958174E87}"/>
              </a:ext>
            </a:extLst>
          </p:cNvPr>
          <p:cNvSpPr txBox="1"/>
          <p:nvPr/>
        </p:nvSpPr>
        <p:spPr>
          <a:xfrm>
            <a:off x="6515292" y="291529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</a:t>
            </a:r>
            <a:r>
              <a:rPr lang="en-GB" dirty="0"/>
              <a:t>lue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7E351-DF3B-40F8-1B22-1C75C7EB26B4}"/>
              </a:ext>
            </a:extLst>
          </p:cNvPr>
          <p:cNvSpPr txBox="1"/>
          <p:nvPr/>
        </p:nvSpPr>
        <p:spPr>
          <a:xfrm>
            <a:off x="7571508" y="5889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endParaRPr lang="en-S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FE809-106B-9FF6-8965-C76BF6AAD820}"/>
              </a:ext>
            </a:extLst>
          </p:cNvPr>
          <p:cNvSpPr txBox="1"/>
          <p:nvPr/>
        </p:nvSpPr>
        <p:spPr>
          <a:xfrm>
            <a:off x="8188035" y="5182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endParaRPr lang="en-S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E2D6E-BBE9-9212-F381-15CA535F06B3}"/>
              </a:ext>
            </a:extLst>
          </p:cNvPr>
          <p:cNvSpPr txBox="1"/>
          <p:nvPr/>
        </p:nvSpPr>
        <p:spPr>
          <a:xfrm>
            <a:off x="663835" y="6218770"/>
            <a:ext cx="3793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I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detta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fall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totalt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5x5x3 = 75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siffror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2259F7E5-253D-4DEF-4065-0402E872527F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9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95"/>
    </mc:Choice>
    <mc:Fallback xmlns="">
      <p:transition spd="slow" advTm="8579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>
            <a:extLst>
              <a:ext uri="{FF2B5EF4-FFF2-40B4-BE49-F238E27FC236}">
                <a16:creationId xmlns:a16="http://schemas.microsoft.com/office/drawing/2014/main" id="{BA202641-EF8E-3524-DEC7-CC056C65FEBA}"/>
              </a:ext>
            </a:extLst>
          </p:cNvPr>
          <p:cNvSpPr txBox="1">
            <a:spLocks noChangeArrowheads="1"/>
          </p:cNvSpPr>
          <p:nvPr/>
        </p:nvSpPr>
        <p:spPr>
          <a:xfrm>
            <a:off x="2762799" y="259620"/>
            <a:ext cx="7676601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>
                <a:latin typeface="Century Gothic" panose="020B0502020202020204" pitchFamily="34" charset="0"/>
              </a:rPr>
              <a:t>Maskininlärning &amp; Deep Learning</a:t>
            </a:r>
          </a:p>
          <a:p>
            <a:r>
              <a:rPr lang="en-GB" altLang="en-SE" sz="1800" dirty="0">
                <a:latin typeface="Century Gothic" panose="020B0502020202020204" pitchFamily="34" charset="0"/>
              </a:rPr>
              <a:t>					introduktion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4E99AD-E473-EF5D-FF24-4164D1F2BDD2}"/>
              </a:ext>
            </a:extLst>
          </p:cNvPr>
          <p:cNvSpPr txBox="1"/>
          <p:nvPr/>
        </p:nvSpPr>
        <p:spPr>
          <a:xfrm>
            <a:off x="663835" y="1947338"/>
            <a:ext cx="81980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En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svartvit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bild</a:t>
            </a:r>
            <a:r>
              <a:rPr lang="en-GB" dirty="0">
                <a:latin typeface="Century Gothic" panose="020B0502020202020204" pitchFamily="34" charset="0"/>
              </a:rPr>
              <a:t> har inte 3 </a:t>
            </a:r>
            <a:r>
              <a:rPr lang="en-GB" dirty="0" err="1">
                <a:latin typeface="Century Gothic" panose="020B0502020202020204" pitchFamily="34" charset="0"/>
              </a:rPr>
              <a:t>färgkanaler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utan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endast</a:t>
            </a:r>
            <a:r>
              <a:rPr lang="en-GB" dirty="0">
                <a:latin typeface="Century Gothic" panose="020B0502020202020204" pitchFamily="34" charset="0"/>
              </a:rPr>
              <a:t> en “grayscale” </a:t>
            </a:r>
            <a:r>
              <a:rPr lang="en-GB" dirty="0" err="1">
                <a:latin typeface="Century Gothic" panose="020B0502020202020204" pitchFamily="34" charset="0"/>
              </a:rPr>
              <a:t>kanal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>
                <a:latin typeface="Century Gothic" panose="020B0502020202020204" pitchFamily="34" charset="0"/>
              </a:rPr>
              <a:t>På </a:t>
            </a:r>
            <a:r>
              <a:rPr lang="en-GB" dirty="0" err="1">
                <a:latin typeface="Century Gothic" panose="020B0502020202020204" pitchFamily="34" charset="0"/>
              </a:rPr>
              <a:t>motsvarande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sätt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representeras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därför</a:t>
            </a:r>
            <a:r>
              <a:rPr lang="en-GB" dirty="0">
                <a:latin typeface="Century Gothic" panose="020B0502020202020204" pitchFamily="34" charset="0"/>
              </a:rPr>
              <a:t> en </a:t>
            </a:r>
            <a:r>
              <a:rPr lang="en-GB" dirty="0" err="1">
                <a:latin typeface="Century Gothic" panose="020B0502020202020204" pitchFamily="34" charset="0"/>
              </a:rPr>
              <a:t>ssådan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bild</a:t>
            </a:r>
            <a:r>
              <a:rPr lang="en-GB" dirty="0">
                <a:latin typeface="Century Gothic" panose="020B0502020202020204" pitchFamily="34" charset="0"/>
              </a:rPr>
              <a:t> med B </a:t>
            </a:r>
            <a:r>
              <a:rPr lang="en-GB" dirty="0" err="1">
                <a:latin typeface="Century Gothic" panose="020B0502020202020204" pitchFamily="34" charset="0"/>
              </a:rPr>
              <a:t>bredd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</a:p>
          <a:p>
            <a:r>
              <a:rPr lang="en-GB" dirty="0">
                <a:latin typeface="Century Gothic" panose="020B0502020202020204" pitchFamily="34" charset="0"/>
              </a:rPr>
              <a:t>och H </a:t>
            </a:r>
            <a:r>
              <a:rPr lang="en-GB" dirty="0" err="1">
                <a:latin typeface="Century Gothic" panose="020B0502020202020204" pitchFamily="34" charset="0"/>
              </a:rPr>
              <a:t>höjd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av</a:t>
            </a:r>
            <a:r>
              <a:rPr lang="en-GB" dirty="0">
                <a:latin typeface="Century Gothic" panose="020B0502020202020204" pitchFamily="34" charset="0"/>
              </a:rPr>
              <a:t> H x B x 1 </a:t>
            </a:r>
            <a:r>
              <a:rPr lang="en-GB" dirty="0" err="1">
                <a:latin typeface="Century Gothic" panose="020B0502020202020204" pitchFamily="34" charset="0"/>
              </a:rPr>
              <a:t>stycken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siffror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A map with a green line pointing to the area&#10;&#10;Description automatically generated">
            <a:extLst>
              <a:ext uri="{FF2B5EF4-FFF2-40B4-BE49-F238E27FC236}">
                <a16:creationId xmlns:a16="http://schemas.microsoft.com/office/drawing/2014/main" id="{C09A9AC7-A9B6-8A23-6EF9-FE4D7E1CA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29" y="3304380"/>
            <a:ext cx="5160228" cy="3178969"/>
          </a:xfrm>
          <a:prstGeom prst="rect">
            <a:avLst/>
          </a:prstGeom>
        </p:spPr>
      </p:pic>
      <p:pic>
        <p:nvPicPr>
          <p:cNvPr id="10" name="Picture 9" descr="Close up of a person's eye&#10;&#10;Description automatically generated">
            <a:extLst>
              <a:ext uri="{FF2B5EF4-FFF2-40B4-BE49-F238E27FC236}">
                <a16:creationId xmlns:a16="http://schemas.microsoft.com/office/drawing/2014/main" id="{3A488A06-F481-AC2E-8C2C-C4945CE22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24" y="3304379"/>
            <a:ext cx="2541056" cy="317896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D6006C-A076-A689-1AD0-60F862BD6EF3}"/>
              </a:ext>
            </a:extLst>
          </p:cNvPr>
          <p:cNvCxnSpPr>
            <a:cxnSpLocks/>
          </p:cNvCxnSpPr>
          <p:nvPr/>
        </p:nvCxnSpPr>
        <p:spPr>
          <a:xfrm flipH="1">
            <a:off x="5946775" y="3430588"/>
            <a:ext cx="812800" cy="1014667"/>
          </a:xfrm>
          <a:prstGeom prst="line">
            <a:avLst/>
          </a:prstGeom>
          <a:ln w="38100">
            <a:solidFill>
              <a:srgbClr val="01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D61D2A-426C-A2C8-C169-DF88511084F9}"/>
              </a:ext>
            </a:extLst>
          </p:cNvPr>
          <p:cNvCxnSpPr>
            <a:cxnSpLocks/>
          </p:cNvCxnSpPr>
          <p:nvPr/>
        </p:nvCxnSpPr>
        <p:spPr>
          <a:xfrm flipH="1" flipV="1">
            <a:off x="5946775" y="4506913"/>
            <a:ext cx="812800" cy="1249362"/>
          </a:xfrm>
          <a:prstGeom prst="line">
            <a:avLst/>
          </a:prstGeom>
          <a:ln w="38100">
            <a:solidFill>
              <a:srgbClr val="01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364A1FB-234A-F5F7-4A37-D2789C534A74}"/>
              </a:ext>
            </a:extLst>
          </p:cNvPr>
          <p:cNvSpPr/>
          <p:nvPr/>
        </p:nvSpPr>
        <p:spPr>
          <a:xfrm>
            <a:off x="5892798" y="4442797"/>
            <a:ext cx="98425" cy="73105"/>
          </a:xfrm>
          <a:prstGeom prst="rect">
            <a:avLst/>
          </a:prstGeom>
          <a:noFill/>
          <a:ln w="38100">
            <a:solidFill>
              <a:srgbClr val="01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21E722-68EB-C40D-75AF-047D4FC6F02C}"/>
              </a:ext>
            </a:extLst>
          </p:cNvPr>
          <p:cNvSpPr txBox="1"/>
          <p:nvPr/>
        </p:nvSpPr>
        <p:spPr>
          <a:xfrm>
            <a:off x="663835" y="1347663"/>
            <a:ext cx="4814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Varför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är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svårt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för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datorer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tolka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?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8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19"/>
    </mc:Choice>
    <mc:Fallback xmlns="">
      <p:transition spd="slow" advTm="735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>
            <a:extLst>
              <a:ext uri="{FF2B5EF4-FFF2-40B4-BE49-F238E27FC236}">
                <a16:creationId xmlns:a16="http://schemas.microsoft.com/office/drawing/2014/main" id="{BA202641-EF8E-3524-DEC7-CC056C65FEBA}"/>
              </a:ext>
            </a:extLst>
          </p:cNvPr>
          <p:cNvSpPr txBox="1">
            <a:spLocks noChangeArrowheads="1"/>
          </p:cNvSpPr>
          <p:nvPr/>
        </p:nvSpPr>
        <p:spPr>
          <a:xfrm>
            <a:off x="2762799" y="259620"/>
            <a:ext cx="7676601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>
                <a:latin typeface="Century Gothic" panose="020B0502020202020204" pitchFamily="34" charset="0"/>
              </a:rPr>
              <a:t>Maskininlärning &amp; Deep Learning</a:t>
            </a:r>
          </a:p>
          <a:p>
            <a:r>
              <a:rPr lang="en-GB" altLang="en-SE" sz="1800" dirty="0">
                <a:latin typeface="Century Gothic" panose="020B0502020202020204" pitchFamily="34" charset="0"/>
              </a:rPr>
              <a:t>					introduktion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C3CED-F339-3C8B-AB4E-99C6448E6B8F}"/>
              </a:ext>
            </a:extLst>
          </p:cNvPr>
          <p:cNvSpPr txBox="1"/>
          <p:nvPr/>
        </p:nvSpPr>
        <p:spPr>
          <a:xfrm>
            <a:off x="663835" y="1347663"/>
            <a:ext cx="4814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Varför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är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svårt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för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datorer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tolka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?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 descr="A close-up of a vegetable&#10;&#10;Description automatically generated">
            <a:extLst>
              <a:ext uri="{FF2B5EF4-FFF2-40B4-BE49-F238E27FC236}">
                <a16:creationId xmlns:a16="http://schemas.microsoft.com/office/drawing/2014/main" id="{9E87C60D-94E8-841D-05E2-CBC6B7394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313" y="2155046"/>
            <a:ext cx="7676601" cy="2547908"/>
          </a:xfrm>
          <a:prstGeom prst="rect">
            <a:avLst/>
          </a:prstGeom>
        </p:spPr>
      </p:pic>
      <p:pic>
        <p:nvPicPr>
          <p:cNvPr id="10" name="Picture 9" descr="Scuba divers in the water&#10;&#10;Description automatically generated">
            <a:extLst>
              <a:ext uri="{FF2B5EF4-FFF2-40B4-BE49-F238E27FC236}">
                <a16:creationId xmlns:a16="http://schemas.microsoft.com/office/drawing/2014/main" id="{2F1B248D-E27B-8036-2DA3-45874D194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14" y="2173505"/>
            <a:ext cx="3757476" cy="25040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5BAF45-888C-EF4B-19CC-74A16D88008E}"/>
              </a:ext>
            </a:extLst>
          </p:cNvPr>
          <p:cNvCxnSpPr>
            <a:cxnSpLocks/>
          </p:cNvCxnSpPr>
          <p:nvPr/>
        </p:nvCxnSpPr>
        <p:spPr>
          <a:xfrm flipV="1">
            <a:off x="5584390" y="2467375"/>
            <a:ext cx="1278941" cy="3858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B38B-03FB-48F3-B12E-C610890C8EFE}"/>
              </a:ext>
            </a:extLst>
          </p:cNvPr>
          <p:cNvCxnSpPr>
            <a:cxnSpLocks/>
          </p:cNvCxnSpPr>
          <p:nvPr/>
        </p:nvCxnSpPr>
        <p:spPr>
          <a:xfrm>
            <a:off x="5584390" y="4004734"/>
            <a:ext cx="700186" cy="3724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4E99AD-E473-EF5D-FF24-4164D1F2BDD2}"/>
              </a:ext>
            </a:extLst>
          </p:cNvPr>
          <p:cNvSpPr txBox="1"/>
          <p:nvPr/>
        </p:nvSpPr>
        <p:spPr>
          <a:xfrm>
            <a:off x="663835" y="5281406"/>
            <a:ext cx="9313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Ju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mer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som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händer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på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bilderna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desto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svårare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blir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det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tolka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‘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vad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’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som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händer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97"/>
    </mc:Choice>
    <mc:Fallback xmlns="">
      <p:transition spd="slow" advTm="4749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AC3CED-F339-3C8B-AB4E-99C6448E6B8F}"/>
              </a:ext>
            </a:extLst>
          </p:cNvPr>
          <p:cNvSpPr txBox="1"/>
          <p:nvPr/>
        </p:nvSpPr>
        <p:spPr>
          <a:xfrm>
            <a:off x="663835" y="1347663"/>
            <a:ext cx="4814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Varför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är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svårt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för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datorer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tolka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?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5BAF45-888C-EF4B-19CC-74A16D88008E}"/>
              </a:ext>
            </a:extLst>
          </p:cNvPr>
          <p:cNvCxnSpPr>
            <a:cxnSpLocks/>
          </p:cNvCxnSpPr>
          <p:nvPr/>
        </p:nvCxnSpPr>
        <p:spPr>
          <a:xfrm flipV="1">
            <a:off x="5584390" y="2467375"/>
            <a:ext cx="1278941" cy="3858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B38B-03FB-48F3-B12E-C610890C8EFE}"/>
              </a:ext>
            </a:extLst>
          </p:cNvPr>
          <p:cNvCxnSpPr>
            <a:cxnSpLocks/>
          </p:cNvCxnSpPr>
          <p:nvPr/>
        </p:nvCxnSpPr>
        <p:spPr>
          <a:xfrm>
            <a:off x="5584390" y="4004734"/>
            <a:ext cx="700186" cy="3724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ollage of different cats&#10;&#10;Description automatically generated">
            <a:extLst>
              <a:ext uri="{FF2B5EF4-FFF2-40B4-BE49-F238E27FC236}">
                <a16:creationId xmlns:a16="http://schemas.microsoft.com/office/drawing/2014/main" id="{DE5E9110-9D36-7682-050D-48A2581FE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604" y="1757790"/>
            <a:ext cx="2821527" cy="2821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962B-E341-8A99-8D97-577E0EB6246F}"/>
              </a:ext>
            </a:extLst>
          </p:cNvPr>
          <p:cNvSpPr txBox="1"/>
          <p:nvPr/>
        </p:nvSpPr>
        <p:spPr>
          <a:xfrm>
            <a:off x="663835" y="2270993"/>
            <a:ext cx="68820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I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synnerhet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har det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varit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generellt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väldigt </a:t>
            </a:r>
            <a:r>
              <a:rPr lang="en-GB" dirty="0" err="1">
                <a:latin typeface="Century Gothic" panose="020B0502020202020204" pitchFamily="34" charset="0"/>
              </a:rPr>
              <a:t>svårt</a:t>
            </a:r>
            <a:r>
              <a:rPr lang="en-GB" dirty="0">
                <a:latin typeface="Century Gothic" panose="020B0502020202020204" pitchFamily="34" charset="0"/>
              </a:rPr>
              <a:t> för en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dator</a:t>
            </a:r>
            <a:r>
              <a:rPr lang="en-GB" dirty="0">
                <a:latin typeface="Century Gothic" panose="020B0502020202020204" pitchFamily="34" charset="0"/>
              </a:rPr>
              <a:t>, med </a:t>
            </a:r>
            <a:r>
              <a:rPr lang="en-GB" dirty="0" err="1">
                <a:latin typeface="Century Gothic" panose="020B0502020202020204" pitchFamily="34" charset="0"/>
              </a:rPr>
              <a:t>tidigare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metoder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1. </a:t>
            </a:r>
            <a:r>
              <a:rPr lang="en-GB" dirty="0" err="1">
                <a:latin typeface="Century Gothic" panose="020B0502020202020204" pitchFamily="34" charset="0"/>
              </a:rPr>
              <a:t>Tolka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ad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den “ser” på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b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b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Lycka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till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bygga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en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generell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cat detector med if-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satser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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6731EDB0-379B-84B6-F315-51CE4C8A5C30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19"/>
    </mc:Choice>
    <mc:Fallback xmlns="">
      <p:transition spd="slow" advTm="702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AC3CED-F339-3C8B-AB4E-99C6448E6B8F}"/>
              </a:ext>
            </a:extLst>
          </p:cNvPr>
          <p:cNvSpPr txBox="1"/>
          <p:nvPr/>
        </p:nvSpPr>
        <p:spPr>
          <a:xfrm>
            <a:off x="663835" y="1347663"/>
            <a:ext cx="4814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Varför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är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svårt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för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datorer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tolka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?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5BAF45-888C-EF4B-19CC-74A16D88008E}"/>
              </a:ext>
            </a:extLst>
          </p:cNvPr>
          <p:cNvCxnSpPr>
            <a:cxnSpLocks/>
          </p:cNvCxnSpPr>
          <p:nvPr/>
        </p:nvCxnSpPr>
        <p:spPr>
          <a:xfrm flipV="1">
            <a:off x="5584390" y="2467375"/>
            <a:ext cx="1278941" cy="3858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B38B-03FB-48F3-B12E-C610890C8EFE}"/>
              </a:ext>
            </a:extLst>
          </p:cNvPr>
          <p:cNvCxnSpPr>
            <a:cxnSpLocks/>
          </p:cNvCxnSpPr>
          <p:nvPr/>
        </p:nvCxnSpPr>
        <p:spPr>
          <a:xfrm>
            <a:off x="5584390" y="4004734"/>
            <a:ext cx="700186" cy="3724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ata without context is noise! (With Zoom) : r/datascience">
            <a:extLst>
              <a:ext uri="{FF2B5EF4-FFF2-40B4-BE49-F238E27FC236}">
                <a16:creationId xmlns:a16="http://schemas.microsoft.com/office/drawing/2014/main" id="{80604635-28A1-97D6-EB13-579C4DB9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847" y="1510945"/>
            <a:ext cx="3893452" cy="417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C7B16E-0D84-E720-5E22-57B71A6AB3C2}"/>
              </a:ext>
            </a:extLst>
          </p:cNvPr>
          <p:cNvSpPr txBox="1"/>
          <p:nvPr/>
        </p:nvSpPr>
        <p:spPr>
          <a:xfrm>
            <a:off x="663835" y="2270993"/>
            <a:ext cx="68820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I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synnerhet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har det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varit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generellt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väldigt </a:t>
            </a:r>
            <a:r>
              <a:rPr lang="en-GB" dirty="0" err="1">
                <a:latin typeface="Century Gothic" panose="020B0502020202020204" pitchFamily="34" charset="0"/>
              </a:rPr>
              <a:t>svårt</a:t>
            </a:r>
            <a:r>
              <a:rPr lang="en-GB" dirty="0">
                <a:latin typeface="Century Gothic" panose="020B0502020202020204" pitchFamily="34" charset="0"/>
              </a:rPr>
              <a:t> för en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dator</a:t>
            </a:r>
            <a:r>
              <a:rPr lang="en-GB" dirty="0">
                <a:latin typeface="Century Gothic" panose="020B0502020202020204" pitchFamily="34" charset="0"/>
              </a:rPr>
              <a:t>, med </a:t>
            </a:r>
            <a:r>
              <a:rPr lang="en-GB" dirty="0" err="1">
                <a:latin typeface="Century Gothic" panose="020B0502020202020204" pitchFamily="34" charset="0"/>
              </a:rPr>
              <a:t>tidigare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metoder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1. </a:t>
            </a:r>
            <a:r>
              <a:rPr lang="en-GB" dirty="0" err="1">
                <a:latin typeface="Century Gothic" panose="020B0502020202020204" pitchFamily="34" charset="0"/>
              </a:rPr>
              <a:t>Tolka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ad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den “ser” på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b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b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Lycka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till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bygga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en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generell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cat detector med if-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satser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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C52929A4-7C06-08BC-2495-8732B96DD891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07"/>
    </mc:Choice>
    <mc:Fallback xmlns="">
      <p:transition spd="slow" advTm="4310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AC3CED-F339-3C8B-AB4E-99C6448E6B8F}"/>
              </a:ext>
            </a:extLst>
          </p:cNvPr>
          <p:cNvSpPr txBox="1"/>
          <p:nvPr/>
        </p:nvSpPr>
        <p:spPr>
          <a:xfrm>
            <a:off x="663835" y="1347663"/>
            <a:ext cx="4814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Varför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är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svårt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för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datorer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tolka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?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5BAF45-888C-EF4B-19CC-74A16D88008E}"/>
              </a:ext>
            </a:extLst>
          </p:cNvPr>
          <p:cNvCxnSpPr>
            <a:cxnSpLocks/>
          </p:cNvCxnSpPr>
          <p:nvPr/>
        </p:nvCxnSpPr>
        <p:spPr>
          <a:xfrm flipV="1">
            <a:off x="5584390" y="2467375"/>
            <a:ext cx="1278941" cy="3858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B38B-03FB-48F3-B12E-C610890C8EFE}"/>
              </a:ext>
            </a:extLst>
          </p:cNvPr>
          <p:cNvCxnSpPr>
            <a:cxnSpLocks/>
          </p:cNvCxnSpPr>
          <p:nvPr/>
        </p:nvCxnSpPr>
        <p:spPr>
          <a:xfrm>
            <a:off x="5584390" y="4004734"/>
            <a:ext cx="700186" cy="3724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A1962B-E341-8A99-8D97-577E0EB6246F}"/>
              </a:ext>
            </a:extLst>
          </p:cNvPr>
          <p:cNvSpPr txBox="1"/>
          <p:nvPr/>
        </p:nvSpPr>
        <p:spPr>
          <a:xfrm>
            <a:off x="663835" y="2270993"/>
            <a:ext cx="60003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I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synnerhet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har det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varit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generellt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väldigt </a:t>
            </a:r>
            <a:r>
              <a:rPr lang="en-GB" dirty="0" err="1">
                <a:latin typeface="Century Gothic" panose="020B0502020202020204" pitchFamily="34" charset="0"/>
              </a:rPr>
              <a:t>svårt</a:t>
            </a:r>
            <a:r>
              <a:rPr lang="en-GB" dirty="0">
                <a:latin typeface="Century Gothic" panose="020B0502020202020204" pitchFamily="34" charset="0"/>
              </a:rPr>
              <a:t> för en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dator</a:t>
            </a:r>
            <a:r>
              <a:rPr lang="en-GB" dirty="0">
                <a:latin typeface="Century Gothic" panose="020B0502020202020204" pitchFamily="34" charset="0"/>
              </a:rPr>
              <a:t>, med </a:t>
            </a:r>
            <a:r>
              <a:rPr lang="en-GB" dirty="0" err="1">
                <a:latin typeface="Century Gothic" panose="020B0502020202020204" pitchFamily="34" charset="0"/>
              </a:rPr>
              <a:t>tidigare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metoder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2. </a:t>
            </a:r>
            <a:r>
              <a:rPr lang="en-GB" dirty="0" err="1">
                <a:latin typeface="Century Gothic" panose="020B0502020202020204" pitchFamily="34" charset="0"/>
              </a:rPr>
              <a:t>Göra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jämförelse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mellan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bilder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person wearing sunglasses&#10;&#10;Description automatically generated">
            <a:extLst>
              <a:ext uri="{FF2B5EF4-FFF2-40B4-BE49-F238E27FC236}">
                <a16:creationId xmlns:a16="http://schemas.microsoft.com/office/drawing/2014/main" id="{711EDCE9-883A-B763-89A0-4AFE3910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12" y="1347663"/>
            <a:ext cx="2160388" cy="2160388"/>
          </a:xfrm>
          <a:prstGeom prst="rect">
            <a:avLst/>
          </a:prstGeom>
        </p:spPr>
      </p:pic>
      <p:pic>
        <p:nvPicPr>
          <p:cNvPr id="8" name="Picture 7" descr="A person with yellow hair and a black shirt&#10;&#10;Description automatically generated">
            <a:extLst>
              <a:ext uri="{FF2B5EF4-FFF2-40B4-BE49-F238E27FC236}">
                <a16:creationId xmlns:a16="http://schemas.microsoft.com/office/drawing/2014/main" id="{B8826862-5ECC-A95B-336E-A21A10FB3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68" y="4025319"/>
            <a:ext cx="2507672" cy="2221151"/>
          </a:xfrm>
          <a:prstGeom prst="rect">
            <a:avLst/>
          </a:prstGeom>
        </p:spPr>
      </p:pic>
      <p:pic>
        <p:nvPicPr>
          <p:cNvPr id="11" name="Picture 10" descr="A person with blonde hair and a brown coat&#10;&#10;Description automatically generated">
            <a:extLst>
              <a:ext uri="{FF2B5EF4-FFF2-40B4-BE49-F238E27FC236}">
                <a16:creationId xmlns:a16="http://schemas.microsoft.com/office/drawing/2014/main" id="{ECECB035-C325-202A-86AB-9438D41F7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29" y="3910377"/>
            <a:ext cx="2451033" cy="2451033"/>
          </a:xfrm>
          <a:prstGeom prst="rect">
            <a:avLst/>
          </a:prstGeom>
        </p:spPr>
      </p:pic>
      <p:sp>
        <p:nvSpPr>
          <p:cNvPr id="2" name="Rectangle 12">
            <a:extLst>
              <a:ext uri="{FF2B5EF4-FFF2-40B4-BE49-F238E27FC236}">
                <a16:creationId xmlns:a16="http://schemas.microsoft.com/office/drawing/2014/main" id="{4F432E88-317F-5F74-CB8F-8488D9A0B5E0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8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53"/>
    </mc:Choice>
    <mc:Fallback xmlns="">
      <p:transition spd="slow" advTm="6225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AC3CED-F339-3C8B-AB4E-99C6448E6B8F}"/>
              </a:ext>
            </a:extLst>
          </p:cNvPr>
          <p:cNvSpPr txBox="1"/>
          <p:nvPr/>
        </p:nvSpPr>
        <p:spPr>
          <a:xfrm>
            <a:off x="663835" y="1347663"/>
            <a:ext cx="4814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Varför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är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bilder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svårt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för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datorer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tolka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?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5BAF45-888C-EF4B-19CC-74A16D88008E}"/>
              </a:ext>
            </a:extLst>
          </p:cNvPr>
          <p:cNvCxnSpPr>
            <a:cxnSpLocks/>
          </p:cNvCxnSpPr>
          <p:nvPr/>
        </p:nvCxnSpPr>
        <p:spPr>
          <a:xfrm flipV="1">
            <a:off x="5584390" y="2467375"/>
            <a:ext cx="1278941" cy="3858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B38B-03FB-48F3-B12E-C610890C8EFE}"/>
              </a:ext>
            </a:extLst>
          </p:cNvPr>
          <p:cNvCxnSpPr>
            <a:cxnSpLocks/>
          </p:cNvCxnSpPr>
          <p:nvPr/>
        </p:nvCxnSpPr>
        <p:spPr>
          <a:xfrm>
            <a:off x="5584390" y="4004734"/>
            <a:ext cx="700186" cy="3724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A1962B-E341-8A99-8D97-577E0EB6246F}"/>
              </a:ext>
            </a:extLst>
          </p:cNvPr>
          <p:cNvSpPr txBox="1"/>
          <p:nvPr/>
        </p:nvSpPr>
        <p:spPr>
          <a:xfrm>
            <a:off x="663835" y="2022859"/>
            <a:ext cx="94420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För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bemöta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bla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denna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utmaning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har man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framtagit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nya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specialanpassade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Inlärningsalgoritmer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som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funkar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exceptionellt</a:t>
            </a:r>
            <a:r>
              <a:rPr lang="en-GB" dirty="0">
                <a:latin typeface="Century Gothic" panose="020B0502020202020204" pitchFamily="34" charset="0"/>
              </a:rPr>
              <a:t> bra på </a:t>
            </a:r>
            <a:r>
              <a:rPr lang="en-GB" dirty="0" err="1">
                <a:latin typeface="Century Gothic" panose="020B0502020202020204" pitchFamily="34" charset="0"/>
              </a:rPr>
              <a:t>bilder</a:t>
            </a:r>
            <a:r>
              <a:rPr lang="en-GB" dirty="0">
                <a:latin typeface="Century Gothic" panose="020B0502020202020204" pitchFamily="34" charset="0"/>
              </a:rPr>
              <a:t>!</a:t>
            </a: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Vi </a:t>
            </a:r>
            <a:r>
              <a:rPr lang="en-GB" dirty="0" err="1">
                <a:latin typeface="Century Gothic" panose="020B0502020202020204" pitchFamily="34" charset="0"/>
              </a:rPr>
              <a:t>kallar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Convolutional Neural Networks (CNN)</a:t>
            </a:r>
            <a:r>
              <a:rPr lang="en-GB" dirty="0">
                <a:latin typeface="Century Gothic" panose="020B0502020202020204" pitchFamily="34" charset="0"/>
              </a:rPr>
              <a:t>, och kommer </a:t>
            </a:r>
            <a:r>
              <a:rPr lang="en-GB" dirty="0" err="1">
                <a:latin typeface="Century Gothic" panose="020B0502020202020204" pitchFamily="34" charset="0"/>
              </a:rPr>
              <a:t>lära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oss</a:t>
            </a:r>
            <a:r>
              <a:rPr lang="en-GB" dirty="0">
                <a:latin typeface="Century Gothic" panose="020B0502020202020204" pitchFamily="34" charset="0"/>
              </a:rPr>
              <a:t> om </a:t>
            </a:r>
            <a:r>
              <a:rPr lang="en-GB" dirty="0" err="1">
                <a:latin typeface="Century Gothic" panose="020B0502020202020204" pitchFamily="34" charset="0"/>
              </a:rPr>
              <a:t>dem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I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vår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näsa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kurs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, </a:t>
            </a:r>
            <a:r>
              <a:rPr lang="en-GB" i="1" dirty="0">
                <a:solidFill>
                  <a:schemeClr val="tx1"/>
                </a:solidFill>
                <a:latin typeface="Century Gothic" panose="020B0502020202020204" pitchFamily="34" charset="0"/>
              </a:rPr>
              <a:t>Deep Learning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endParaRPr lang="en-GB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 descr="A diagram of a diagram of a building&#10;&#10;Description automatically generated">
            <a:extLst>
              <a:ext uri="{FF2B5EF4-FFF2-40B4-BE49-F238E27FC236}">
                <a16:creationId xmlns:a16="http://schemas.microsoft.com/office/drawing/2014/main" id="{F9E46C50-9BCB-CC7F-45D3-827F121E6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90" y="4004734"/>
            <a:ext cx="7080985" cy="2392301"/>
          </a:xfrm>
          <a:prstGeom prst="rect">
            <a:avLst/>
          </a:prstGeom>
        </p:spPr>
      </p:pic>
      <p:sp>
        <p:nvSpPr>
          <p:cNvPr id="2" name="Rectangle 12">
            <a:extLst>
              <a:ext uri="{FF2B5EF4-FFF2-40B4-BE49-F238E27FC236}">
                <a16:creationId xmlns:a16="http://schemas.microsoft.com/office/drawing/2014/main" id="{37900029-65D7-62F5-D353-05514C3752AA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3"/>
    </mc:Choice>
    <mc:Fallback xmlns="">
      <p:transition spd="slow" advTm="451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5BAF45-888C-EF4B-19CC-74A16D88008E}"/>
              </a:ext>
            </a:extLst>
          </p:cNvPr>
          <p:cNvCxnSpPr>
            <a:cxnSpLocks/>
          </p:cNvCxnSpPr>
          <p:nvPr/>
        </p:nvCxnSpPr>
        <p:spPr>
          <a:xfrm flipV="1">
            <a:off x="5584390" y="2467375"/>
            <a:ext cx="1278941" cy="3858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B38B-03FB-48F3-B12E-C610890C8EFE}"/>
              </a:ext>
            </a:extLst>
          </p:cNvPr>
          <p:cNvCxnSpPr>
            <a:cxnSpLocks/>
          </p:cNvCxnSpPr>
          <p:nvPr/>
        </p:nvCxnSpPr>
        <p:spPr>
          <a:xfrm>
            <a:off x="5584390" y="4004734"/>
            <a:ext cx="700186" cy="3724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84FAB25-045E-894B-5747-30C170DD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442" y="1927092"/>
            <a:ext cx="8283115" cy="1352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21CD8D-ABEB-4466-D9EA-B068F4F36DB1}"/>
              </a:ext>
            </a:extLst>
          </p:cNvPr>
          <p:cNvSpPr txBox="1"/>
          <p:nvPr/>
        </p:nvSpPr>
        <p:spPr>
          <a:xfrm>
            <a:off x="2762799" y="1465427"/>
            <a:ext cx="1154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Analytisk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7D08D-4510-8D56-6F4B-13ECF4A54AB7}"/>
              </a:ext>
            </a:extLst>
          </p:cNvPr>
          <p:cNvSpPr txBox="1"/>
          <p:nvPr/>
        </p:nvSpPr>
        <p:spPr>
          <a:xfrm>
            <a:off x="7692268" y="1465427"/>
            <a:ext cx="1067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Kognitiv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AAA65-66FB-9A93-78C8-ABF3A6CFDD51}"/>
              </a:ext>
            </a:extLst>
          </p:cNvPr>
          <p:cNvSpPr txBox="1"/>
          <p:nvPr/>
        </p:nvSpPr>
        <p:spPr>
          <a:xfrm>
            <a:off x="922948" y="3881773"/>
            <a:ext cx="105304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Detta är </a:t>
            </a:r>
            <a:r>
              <a:rPr lang="en-GB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alltså</a:t>
            </a:r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vad</a:t>
            </a:r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som</a:t>
            </a:r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generellt</a:t>
            </a:r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 means med ‘Deep Learning’! Det </a:t>
            </a:r>
            <a:r>
              <a:rPr lang="en-GB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avser</a:t>
            </a:r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b="1" dirty="0" err="1">
                <a:latin typeface="Century Gothic" panose="020B0502020202020204" pitchFamily="34" charset="0"/>
              </a:rPr>
              <a:t>i</a:t>
            </a:r>
            <a:r>
              <a:rPr lang="en-GB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nlärningsmetoder</a:t>
            </a:r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för data o</a:t>
            </a:r>
            <a:r>
              <a:rPr lang="en-GB" b="1" dirty="0">
                <a:latin typeface="Century Gothic" panose="020B0502020202020204" pitchFamily="34" charset="0"/>
              </a:rPr>
              <a:t>ch problem </a:t>
            </a:r>
            <a:r>
              <a:rPr lang="en-GB" b="1" dirty="0" err="1">
                <a:latin typeface="Century Gothic" panose="020B0502020202020204" pitchFamily="34" charset="0"/>
              </a:rPr>
              <a:t>som</a:t>
            </a:r>
            <a:r>
              <a:rPr lang="en-GB" b="1" dirty="0">
                <a:latin typeface="Century Gothic" panose="020B0502020202020204" pitchFamily="34" charset="0"/>
              </a:rPr>
              <a:t> är ‘för </a:t>
            </a:r>
            <a:r>
              <a:rPr lang="en-GB" b="1" dirty="0" err="1">
                <a:latin typeface="Century Gothic" panose="020B0502020202020204" pitchFamily="34" charset="0"/>
              </a:rPr>
              <a:t>svåra</a:t>
            </a:r>
            <a:r>
              <a:rPr lang="en-GB" b="1" dirty="0">
                <a:latin typeface="Century Gothic" panose="020B0502020202020204" pitchFamily="34" charset="0"/>
              </a:rPr>
              <a:t>’ för </a:t>
            </a:r>
            <a:r>
              <a:rPr lang="en-GB" b="1" dirty="0" err="1">
                <a:latin typeface="Century Gothic" panose="020B0502020202020204" pitchFamily="34" charset="0"/>
              </a:rPr>
              <a:t>att</a:t>
            </a:r>
            <a:r>
              <a:rPr lang="en-GB" b="1" dirty="0">
                <a:latin typeface="Century Gothic" panose="020B0502020202020204" pitchFamily="34" charset="0"/>
              </a:rPr>
              <a:t> </a:t>
            </a:r>
            <a:r>
              <a:rPr lang="en-GB" b="1" dirty="0" err="1">
                <a:latin typeface="Century Gothic" panose="020B0502020202020204" pitchFamily="34" charset="0"/>
              </a:rPr>
              <a:t>hantera</a:t>
            </a:r>
            <a:r>
              <a:rPr lang="en-GB" b="1" dirty="0">
                <a:latin typeface="Century Gothic" panose="020B0502020202020204" pitchFamily="34" charset="0"/>
              </a:rPr>
              <a:t> med ‘</a:t>
            </a:r>
            <a:r>
              <a:rPr lang="en-GB" b="1" dirty="0" err="1">
                <a:latin typeface="Century Gothic" panose="020B0502020202020204" pitchFamily="34" charset="0"/>
              </a:rPr>
              <a:t>klassiska</a:t>
            </a:r>
            <a:r>
              <a:rPr lang="en-GB" b="1" dirty="0">
                <a:latin typeface="Century Gothic" panose="020B0502020202020204" pitchFamily="34" charset="0"/>
              </a:rPr>
              <a:t>’ </a:t>
            </a:r>
            <a:r>
              <a:rPr lang="en-GB" b="1" dirty="0" err="1">
                <a:latin typeface="Century Gothic" panose="020B0502020202020204" pitchFamily="34" charset="0"/>
              </a:rPr>
              <a:t>metoder</a:t>
            </a:r>
            <a:endParaRPr lang="en-GB" b="1" dirty="0">
              <a:latin typeface="Century Gothic" panose="020B0502020202020204" pitchFamily="34" charset="0"/>
            </a:endParaRPr>
          </a:p>
          <a:p>
            <a:endParaRPr lang="en-GB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Framförallt</a:t>
            </a:r>
            <a:r>
              <a:rPr lang="en-GB" dirty="0">
                <a:latin typeface="Century Gothic" panose="020B0502020202020204" pitchFamily="34" charset="0"/>
              </a:rPr>
              <a:t> är det </a:t>
            </a:r>
            <a:r>
              <a:rPr lang="en-GB" dirty="0" err="1">
                <a:latin typeface="Century Gothic" panose="020B0502020202020204" pitchFamily="34" charset="0"/>
              </a:rPr>
              <a:t>kognitiva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problemen</a:t>
            </a:r>
            <a:r>
              <a:rPr lang="en-GB" dirty="0">
                <a:latin typeface="Century Gothic" panose="020B0502020202020204" pitchFamily="34" charset="0"/>
              </a:rPr>
              <a:t> (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se &amp; </a:t>
            </a:r>
            <a:r>
              <a:rPr lang="en-GB" dirty="0" err="1">
                <a:latin typeface="Century Gothic" panose="020B0502020202020204" pitchFamily="34" charset="0"/>
              </a:rPr>
              <a:t>tolka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hora och </a:t>
            </a:r>
            <a:r>
              <a:rPr lang="en-GB" dirty="0" err="1">
                <a:latin typeface="Century Gothic" panose="020B0502020202020204" pitchFamily="34" charset="0"/>
              </a:rPr>
              <a:t>förstå</a:t>
            </a:r>
            <a:r>
              <a:rPr lang="en-GB" dirty="0">
                <a:latin typeface="Century Gothic" panose="020B0502020202020204" pitchFamily="34" charset="0"/>
              </a:rPr>
              <a:t> &amp; och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tala </a:t>
            </a:r>
          </a:p>
          <a:p>
            <a:r>
              <a:rPr lang="en-GB" dirty="0">
                <a:latin typeface="Century Gothic" panose="020B0502020202020204" pitchFamily="34" charset="0"/>
              </a:rPr>
              <a:t>och </a:t>
            </a:r>
            <a:r>
              <a:rPr lang="en-GB" dirty="0" err="1">
                <a:latin typeface="Century Gothic" panose="020B0502020202020204" pitchFamily="34" charset="0"/>
              </a:rPr>
              <a:t>kommunicera</a:t>
            </a:r>
            <a:r>
              <a:rPr lang="en-GB" dirty="0">
                <a:latin typeface="Century Gothic" panose="020B0502020202020204" pitchFamily="34" charset="0"/>
              </a:rPr>
              <a:t>) </a:t>
            </a:r>
            <a:r>
              <a:rPr lang="en-GB" dirty="0" err="1">
                <a:latin typeface="Century Gothic" panose="020B0502020202020204" pitchFamily="34" charset="0"/>
              </a:rPr>
              <a:t>som</a:t>
            </a:r>
            <a:r>
              <a:rPr lang="en-GB" dirty="0">
                <a:latin typeface="Century Gothic" panose="020B0502020202020204" pitchFamily="34" charset="0"/>
              </a:rPr>
              <a:t> man </a:t>
            </a:r>
            <a:r>
              <a:rPr lang="en-GB" dirty="0" err="1">
                <a:latin typeface="Century Gothic" panose="020B0502020202020204" pitchFamily="34" charset="0"/>
              </a:rPr>
              <a:t>behöver</a:t>
            </a:r>
            <a:r>
              <a:rPr lang="en-GB" dirty="0">
                <a:latin typeface="Century Gothic" panose="020B0502020202020204" pitchFamily="34" charset="0"/>
              </a:rPr>
              <a:t> deep learning till – men </a:t>
            </a:r>
            <a:r>
              <a:rPr lang="en-GB" dirty="0" err="1">
                <a:latin typeface="Century Gothic" panose="020B0502020202020204" pitchFamily="34" charset="0"/>
              </a:rPr>
              <a:t>även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vissa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analytiska</a:t>
            </a:r>
            <a:r>
              <a:rPr lang="en-GB" dirty="0">
                <a:latin typeface="Century Gothic" panose="020B0502020202020204" pitchFamily="34" charset="0"/>
              </a:rPr>
              <a:t> problem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bär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frukt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av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applicera</a:t>
            </a:r>
            <a:r>
              <a:rPr lang="en-GB" dirty="0">
                <a:latin typeface="Century Gothic" panose="020B0502020202020204" pitchFamily="34" charset="0"/>
              </a:rPr>
              <a:t> deep learning </a:t>
            </a:r>
            <a:r>
              <a:rPr lang="en-GB" dirty="0" err="1">
                <a:latin typeface="Century Gothic" panose="020B0502020202020204" pitchFamily="34" charset="0"/>
              </a:rPr>
              <a:t>metoder</a:t>
            </a:r>
            <a:r>
              <a:rPr lang="en-GB" dirty="0">
                <a:latin typeface="Century Gothic" panose="020B0502020202020204" pitchFamily="34" charset="0"/>
              </a:rPr>
              <a:t> på.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9689D6E-95A7-402C-CB61-1347367B0312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6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74"/>
    </mc:Choice>
    <mc:Fallback xmlns="">
      <p:transition spd="slow" advTm="4937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854AB1B4-3658-64E8-53CE-FBC86B03C356}"/>
              </a:ext>
            </a:extLst>
          </p:cNvPr>
          <p:cNvSpPr txBox="1">
            <a:spLocks noChangeArrowheads="1"/>
          </p:cNvSpPr>
          <p:nvPr/>
        </p:nvSpPr>
        <p:spPr>
          <a:xfrm>
            <a:off x="3603899" y="200353"/>
            <a:ext cx="4984201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>
                <a:latin typeface="Century Gothic" panose="020B0502020202020204" pitchFamily="34" charset="0"/>
              </a:rPr>
              <a:t>Klassupplägg &amp; Schema</a:t>
            </a:r>
          </a:p>
          <a:p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6B3A8-6377-C351-B48F-96B1FA3CE7BD}"/>
              </a:ext>
            </a:extLst>
          </p:cNvPr>
          <p:cNvSpPr txBox="1"/>
          <p:nvPr/>
        </p:nvSpPr>
        <p:spPr>
          <a:xfrm>
            <a:off x="987524" y="1594067"/>
            <a:ext cx="40975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entury Gothic" panose="020B0502020202020204" pitchFamily="34" charset="0"/>
              </a:rPr>
              <a:t>Kursen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består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av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följande</a:t>
            </a:r>
            <a:r>
              <a:rPr lang="en-GB" dirty="0">
                <a:latin typeface="Century Gothic" panose="020B0502020202020204" pitchFamily="34" charset="0"/>
              </a:rPr>
              <a:t> moment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Century Gothic" panose="020B0502020202020204" pitchFamily="34" charset="0"/>
              </a:rPr>
              <a:t>Föreläsningar</a:t>
            </a:r>
            <a:endParaRPr lang="en-GB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Century Gothic" panose="020B0502020202020204" pitchFamily="34" charset="0"/>
              </a:rPr>
              <a:t>Övningar</a:t>
            </a:r>
            <a:endParaRPr lang="en-GB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Century Gothic" panose="020B0502020202020204" pitchFamily="34" charset="0"/>
              </a:rPr>
              <a:t>Laboratorium</a:t>
            </a:r>
            <a:endParaRPr lang="en-GB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Century Gothic" panose="020B0502020202020204" pitchFamily="34" charset="0"/>
              </a:rPr>
              <a:t>Självständigt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projektarbete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9599E-3E49-DBDF-8170-3AB509E4459A}"/>
              </a:ext>
            </a:extLst>
          </p:cNvPr>
          <p:cNvSpPr txBox="1"/>
          <p:nvPr/>
        </p:nvSpPr>
        <p:spPr>
          <a:xfrm>
            <a:off x="987524" y="3971271"/>
            <a:ext cx="5801588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>
                <a:latin typeface="Century Gothic" panose="020B0502020202020204" pitchFamily="34" charset="0"/>
              </a:rPr>
              <a:t>Närvaro</a:t>
            </a:r>
            <a:r>
              <a:rPr lang="en-GB" dirty="0">
                <a:latin typeface="Century Gothic" panose="020B0502020202020204" pitchFamily="34" charset="0"/>
              </a:rPr>
              <a:t> under </a:t>
            </a:r>
            <a:r>
              <a:rPr lang="en-GB" dirty="0" err="1">
                <a:latin typeface="Century Gothic" panose="020B0502020202020204" pitchFamily="34" charset="0"/>
              </a:rPr>
              <a:t>föreläsningar</a:t>
            </a:r>
            <a:r>
              <a:rPr lang="en-GB" dirty="0">
                <a:latin typeface="Century Gothic" panose="020B0502020202020204" pitchFamily="34" charset="0"/>
              </a:rPr>
              <a:t> är </a:t>
            </a:r>
            <a:r>
              <a:rPr lang="en-GB" dirty="0" err="1">
                <a:latin typeface="Century Gothic" panose="020B0502020202020204" pitchFamily="34" charset="0"/>
              </a:rPr>
              <a:t>ej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obligatoriskt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</a:p>
          <a:p>
            <a:r>
              <a:rPr lang="en-GB" dirty="0">
                <a:latin typeface="Century Gothic" panose="020B0502020202020204" pitchFamily="34" charset="0"/>
              </a:rPr>
              <a:t>dock </a:t>
            </a:r>
            <a:r>
              <a:rPr lang="en-GB" b="1" dirty="0">
                <a:latin typeface="Century Gothic" panose="020B0502020202020204" pitchFamily="34" charset="0"/>
              </a:rPr>
              <a:t>väldigt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rekommenderat</a:t>
            </a:r>
            <a:r>
              <a:rPr lang="en-GB" dirty="0">
                <a:latin typeface="Century Gothic" panose="020B0502020202020204" pitchFamily="34" charset="0"/>
              </a:rPr>
              <a:t> - och </a:t>
            </a:r>
            <a:r>
              <a:rPr lang="en-GB" dirty="0" err="1">
                <a:latin typeface="Century Gothic" panose="020B0502020202020204" pitchFamily="34" charset="0"/>
              </a:rPr>
              <a:t>trevligt</a:t>
            </a:r>
            <a:r>
              <a:rPr lang="en-GB" dirty="0">
                <a:latin typeface="Century Gothic" panose="020B0502020202020204" pitchFamily="34" charset="0"/>
              </a:rPr>
              <a:t>! </a:t>
            </a:r>
            <a:endParaRPr lang="en-GB" b="1" dirty="0">
              <a:latin typeface="Century Gothic" panose="020B0502020202020204" pitchFamily="34" charset="0"/>
            </a:endParaRPr>
          </a:p>
          <a:p>
            <a:endParaRPr lang="en-GB" b="1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Betygsatta</a:t>
            </a:r>
            <a:r>
              <a:rPr lang="en-GB" dirty="0">
                <a:latin typeface="Century Gothic" panose="020B0502020202020204" pitchFamily="34" charset="0"/>
              </a:rPr>
              <a:t> moment är </a:t>
            </a:r>
            <a:r>
              <a:rPr lang="en-GB" dirty="0" err="1">
                <a:latin typeface="Century Gothic" panose="020B0502020202020204" pitchFamily="34" charset="0"/>
              </a:rPr>
              <a:t>labb</a:t>
            </a:r>
            <a:r>
              <a:rPr lang="en-GB" dirty="0">
                <a:latin typeface="Century Gothic" panose="020B0502020202020204" pitchFamily="34" charset="0"/>
              </a:rPr>
              <a:t> &amp; </a:t>
            </a:r>
            <a:r>
              <a:rPr lang="en-GB" dirty="0" err="1">
                <a:latin typeface="Century Gothic" panose="020B0502020202020204" pitchFamily="34" charset="0"/>
              </a:rPr>
              <a:t>projektarbete</a:t>
            </a:r>
            <a:r>
              <a:rPr lang="en-GB" dirty="0">
                <a:latin typeface="Century Gothic" panose="020B0502020202020204" pitchFamily="34" charset="0"/>
              </a:rPr>
              <a:t>.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För </a:t>
            </a:r>
            <a:r>
              <a:rPr lang="en-GB" dirty="0" err="1">
                <a:latin typeface="Century Gothic" panose="020B0502020202020204" pitchFamily="34" charset="0"/>
              </a:rPr>
              <a:t>ett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godkänt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resultat</a:t>
            </a:r>
            <a:r>
              <a:rPr lang="en-GB" dirty="0">
                <a:latin typeface="Century Gothic" panose="020B0502020202020204" pitchFamily="34" charset="0"/>
              </a:rPr>
              <a:t> på </a:t>
            </a:r>
            <a:r>
              <a:rPr lang="en-GB" dirty="0" err="1">
                <a:latin typeface="Century Gothic" panose="020B0502020202020204" pitchFamily="34" charset="0"/>
              </a:rPr>
              <a:t>kursen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krävs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följande</a:t>
            </a:r>
            <a:r>
              <a:rPr lang="en-GB" dirty="0">
                <a:latin typeface="Century Gothic" panose="020B0502020202020204" pitchFamily="34" charset="0"/>
              </a:rPr>
              <a:t>: 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entury Gothic" panose="020B0502020202020204" pitchFamily="34" charset="0"/>
              </a:rPr>
              <a:t>godkänd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labb</a:t>
            </a:r>
            <a:endParaRPr lang="en-GB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entury Gothic" panose="020B0502020202020204" pitchFamily="34" charset="0"/>
              </a:rPr>
              <a:t>godkänt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resultat</a:t>
            </a:r>
            <a:r>
              <a:rPr lang="en-GB" dirty="0">
                <a:latin typeface="Century Gothic" panose="020B0502020202020204" pitchFamily="34" charset="0"/>
              </a:rPr>
              <a:t> på </a:t>
            </a:r>
            <a:r>
              <a:rPr lang="en-GB" dirty="0" err="1">
                <a:latin typeface="Century Gothic" panose="020B0502020202020204" pitchFamily="34" charset="0"/>
              </a:rPr>
              <a:t>projektarbetet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7" name="Picture 6" descr="A group of students walking down a sidewalk&#10;&#10;Description automatically generated">
            <a:extLst>
              <a:ext uri="{FF2B5EF4-FFF2-40B4-BE49-F238E27FC236}">
                <a16:creationId xmlns:a16="http://schemas.microsoft.com/office/drawing/2014/main" id="{6FCC90BF-1778-FA90-143C-7E9BD8AD9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78" y="1165594"/>
            <a:ext cx="3985398" cy="26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08"/>
    </mc:Choice>
    <mc:Fallback xmlns="">
      <p:transition spd="slow" advTm="12570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5BAF45-888C-EF4B-19CC-74A16D88008E}"/>
              </a:ext>
            </a:extLst>
          </p:cNvPr>
          <p:cNvCxnSpPr>
            <a:cxnSpLocks/>
          </p:cNvCxnSpPr>
          <p:nvPr/>
        </p:nvCxnSpPr>
        <p:spPr>
          <a:xfrm flipV="1">
            <a:off x="5584390" y="2467375"/>
            <a:ext cx="1278941" cy="3858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B38B-03FB-48F3-B12E-C610890C8EFE}"/>
              </a:ext>
            </a:extLst>
          </p:cNvPr>
          <p:cNvCxnSpPr>
            <a:cxnSpLocks/>
          </p:cNvCxnSpPr>
          <p:nvPr/>
        </p:nvCxnSpPr>
        <p:spPr>
          <a:xfrm>
            <a:off x="5584390" y="4004734"/>
            <a:ext cx="700186" cy="3724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EAAA65-66FB-9A93-78C8-ABF3A6CFDD51}"/>
              </a:ext>
            </a:extLst>
          </p:cNvPr>
          <p:cNvSpPr txBox="1"/>
          <p:nvPr/>
        </p:nvSpPr>
        <p:spPr>
          <a:xfrm>
            <a:off x="1162912" y="1902589"/>
            <a:ext cx="9761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Den här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kursen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kommer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fokusera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på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skapa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oss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en </a:t>
            </a:r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intuition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för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grunderna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maskininlärning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snarare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än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lägga </a:t>
            </a:r>
            <a:r>
              <a:rPr lang="en-GB" dirty="0" err="1">
                <a:latin typeface="Century Gothic" panose="020B0502020202020204" pitchFamily="34" charset="0"/>
              </a:rPr>
              <a:t>energi</a:t>
            </a:r>
            <a:r>
              <a:rPr lang="en-GB" dirty="0">
                <a:latin typeface="Century Gothic" panose="020B0502020202020204" pitchFamily="34" charset="0"/>
              </a:rPr>
              <a:t> på det </a:t>
            </a:r>
            <a:r>
              <a:rPr lang="en-GB" dirty="0" err="1">
                <a:latin typeface="Century Gothic" panose="020B0502020202020204" pitchFamily="34" charset="0"/>
              </a:rPr>
              <a:t>matematiska</a:t>
            </a:r>
            <a:r>
              <a:rPr lang="en-GB" dirty="0">
                <a:latin typeface="Century Gothic" panose="020B0502020202020204" pitchFamily="34" charset="0"/>
              </a:rPr>
              <a:t>.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Vi kommer </a:t>
            </a:r>
            <a:r>
              <a:rPr lang="en-GB" dirty="0" err="1">
                <a:latin typeface="Century Gothic" panose="020B0502020202020204" pitchFamily="34" charset="0"/>
              </a:rPr>
              <a:t>hålla</a:t>
            </a:r>
            <a:r>
              <a:rPr lang="en-GB" dirty="0">
                <a:latin typeface="Century Gothic" panose="020B0502020202020204" pitchFamily="34" charset="0"/>
              </a:rPr>
              <a:t> det till </a:t>
            </a:r>
            <a:r>
              <a:rPr lang="en-GB" dirty="0" err="1">
                <a:latin typeface="Century Gothic" panose="020B0502020202020204" pitchFamily="34" charset="0"/>
              </a:rPr>
              <a:t>ett</a:t>
            </a:r>
            <a:r>
              <a:rPr lang="en-GB" dirty="0">
                <a:latin typeface="Century Gothic" panose="020B0502020202020204" pitchFamily="34" charset="0"/>
              </a:rPr>
              <a:t> minimum.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stället kommer vi lägga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energi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på det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praktiska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och det </a:t>
            </a:r>
            <a:r>
              <a:rPr lang="en-GB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roliga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–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att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faktiskt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utveckla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maskininlärningsmodeller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!</a:t>
            </a:r>
          </a:p>
        </p:txBody>
      </p:sp>
      <p:pic>
        <p:nvPicPr>
          <p:cNvPr id="7" name="Picture 6" descr="A blue and black background with a couple of blue brain parts&#10;&#10;Description automatically generated">
            <a:extLst>
              <a:ext uri="{FF2B5EF4-FFF2-40B4-BE49-F238E27FC236}">
                <a16:creationId xmlns:a16="http://schemas.microsoft.com/office/drawing/2014/main" id="{11D851BD-668B-3A45-F21E-0EBA146D7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54" y="4035020"/>
            <a:ext cx="4313092" cy="2662354"/>
          </a:xfrm>
          <a:prstGeom prst="rect">
            <a:avLst/>
          </a:prstGeom>
        </p:spPr>
      </p:pic>
      <p:sp>
        <p:nvSpPr>
          <p:cNvPr id="2" name="Rectangle 12">
            <a:extLst>
              <a:ext uri="{FF2B5EF4-FFF2-40B4-BE49-F238E27FC236}">
                <a16:creationId xmlns:a16="http://schemas.microsoft.com/office/drawing/2014/main" id="{C8CC0375-A280-7C13-6278-CEACE5A347CC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24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35"/>
    </mc:Choice>
    <mc:Fallback xmlns="">
      <p:transition spd="slow" advTm="1268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854AB1B4-3658-64E8-53CE-FBC86B03C356}"/>
              </a:ext>
            </a:extLst>
          </p:cNvPr>
          <p:cNvSpPr txBox="1">
            <a:spLocks noChangeArrowheads="1"/>
          </p:cNvSpPr>
          <p:nvPr/>
        </p:nvSpPr>
        <p:spPr>
          <a:xfrm>
            <a:off x="3603899" y="200353"/>
            <a:ext cx="4984201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>
                <a:latin typeface="Century Gothic" panose="020B0502020202020204" pitchFamily="34" charset="0"/>
              </a:rPr>
              <a:t>Klassupplägg &amp; Schema</a:t>
            </a:r>
          </a:p>
          <a:p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87764-5231-A717-1541-C90DBB7F07EF}"/>
              </a:ext>
            </a:extLst>
          </p:cNvPr>
          <p:cNvSpPr txBox="1"/>
          <p:nvPr/>
        </p:nvSpPr>
        <p:spPr>
          <a:xfrm>
            <a:off x="889854" y="1966601"/>
            <a:ext cx="5200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entury Gothic" panose="020B0502020202020204" pitchFamily="34" charset="0"/>
              </a:rPr>
              <a:t>Kursen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pågår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veckor</a:t>
            </a:r>
            <a:r>
              <a:rPr lang="en-GB" dirty="0">
                <a:latin typeface="Century Gothic" panose="020B0502020202020204" pitchFamily="34" charset="0"/>
              </a:rPr>
              <a:t> (from 18/2 till 17/4) 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enligt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följande</a:t>
            </a:r>
            <a:r>
              <a:rPr lang="en-GB" dirty="0">
                <a:latin typeface="Century Gothic" panose="020B0502020202020204" pitchFamily="34" charset="0"/>
              </a:rPr>
              <a:t> format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Tisdagar</a:t>
            </a:r>
            <a:r>
              <a:rPr lang="en-GB" dirty="0">
                <a:latin typeface="Century Gothic" panose="020B0502020202020204" pitchFamily="34" charset="0"/>
              </a:rPr>
              <a:t> + </a:t>
            </a:r>
            <a:r>
              <a:rPr lang="en-GB" dirty="0" err="1">
                <a:latin typeface="Century Gothic" panose="020B0502020202020204" pitchFamily="34" charset="0"/>
              </a:rPr>
              <a:t>Torsdagar</a:t>
            </a:r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	</a:t>
            </a:r>
          </a:p>
          <a:p>
            <a:r>
              <a:rPr lang="en-GB" dirty="0">
                <a:latin typeface="Century Gothic" panose="020B0502020202020204" pitchFamily="34" charset="0"/>
              </a:rPr>
              <a:t>	09:15 -15:00</a:t>
            </a:r>
          </a:p>
          <a:p>
            <a:r>
              <a:rPr lang="en-GB" dirty="0">
                <a:latin typeface="Century Gothic" panose="020B0502020202020204" pitchFamily="34" charset="0"/>
              </a:rPr>
              <a:t>	</a:t>
            </a:r>
            <a:r>
              <a:rPr lang="en-GB" b="1" dirty="0">
                <a:latin typeface="Century Gothic" panose="020B0502020202020204" pitchFamily="34" charset="0"/>
              </a:rPr>
              <a:t>På plats </a:t>
            </a:r>
            <a:r>
              <a:rPr lang="en-GB" b="1" dirty="0" err="1">
                <a:latin typeface="Century Gothic" panose="020B0502020202020204" pitchFamily="34" charset="0"/>
              </a:rPr>
              <a:t>i</a:t>
            </a:r>
            <a:r>
              <a:rPr lang="en-GB" b="1" dirty="0">
                <a:latin typeface="Century Gothic" panose="020B0502020202020204" pitchFamily="34" charset="0"/>
              </a:rPr>
              <a:t> IT-</a:t>
            </a:r>
            <a:r>
              <a:rPr lang="en-GB" b="1" dirty="0" err="1">
                <a:latin typeface="Century Gothic" panose="020B0502020202020204" pitchFamily="34" charset="0"/>
              </a:rPr>
              <a:t>Högskolan</a:t>
            </a:r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	</a:t>
            </a:r>
            <a:r>
              <a:rPr lang="en-GB" dirty="0" err="1">
                <a:latin typeface="Century Gothic" panose="020B0502020202020204" pitchFamily="34" charset="0"/>
              </a:rPr>
              <a:t>Föreläsning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Onsdagar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>
                <a:latin typeface="Century Gothic" panose="020B0502020202020204" pitchFamily="34" charset="0"/>
              </a:rPr>
              <a:t>	09:00 -</a:t>
            </a:r>
            <a:r>
              <a:rPr lang="en-GB" dirty="0">
                <a:latin typeface="Century Gothic" panose="020B0502020202020204" pitchFamily="34" charset="0"/>
              </a:rPr>
              <a:t>14:00</a:t>
            </a:r>
          </a:p>
          <a:p>
            <a:r>
              <a:rPr lang="en-GB" dirty="0">
                <a:latin typeface="Century Gothic" panose="020B0502020202020204" pitchFamily="34" charset="0"/>
              </a:rPr>
              <a:t>	</a:t>
            </a:r>
            <a:r>
              <a:rPr lang="en-GB" b="1" dirty="0" err="1">
                <a:latin typeface="Century Gothic" panose="020B0502020202020204" pitchFamily="34" charset="0"/>
              </a:rPr>
              <a:t>Distans</a:t>
            </a:r>
            <a:endParaRPr lang="en-GB" b="1" dirty="0">
              <a:latin typeface="Century Gothic" panose="020B0502020202020204" pitchFamily="34" charset="0"/>
            </a:endParaRPr>
          </a:p>
          <a:p>
            <a:r>
              <a:rPr lang="en-GB" b="1" dirty="0">
                <a:latin typeface="Century Gothic" panose="020B0502020202020204" pitchFamily="34" charset="0"/>
              </a:rPr>
              <a:t>	</a:t>
            </a:r>
            <a:r>
              <a:rPr lang="en-GB" dirty="0" err="1">
                <a:latin typeface="Century Gothic" panose="020B0502020202020204" pitchFamily="34" charset="0"/>
              </a:rPr>
              <a:t>Handledning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03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87"/>
    </mc:Choice>
    <mc:Fallback xmlns="">
      <p:transition spd="slow" advTm="9008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4CF843-6241-AA0A-9558-1FDCA86D7D16}"/>
              </a:ext>
            </a:extLst>
          </p:cNvPr>
          <p:cNvSpPr/>
          <p:nvPr/>
        </p:nvSpPr>
        <p:spPr>
          <a:xfrm>
            <a:off x="8289427" y="2657801"/>
            <a:ext cx="3591636" cy="4725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854AB1B4-3658-64E8-53CE-FBC86B03C356}"/>
              </a:ext>
            </a:extLst>
          </p:cNvPr>
          <p:cNvSpPr txBox="1">
            <a:spLocks noChangeArrowheads="1"/>
          </p:cNvSpPr>
          <p:nvPr/>
        </p:nvSpPr>
        <p:spPr>
          <a:xfrm>
            <a:off x="3603899" y="200353"/>
            <a:ext cx="4984201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>
                <a:latin typeface="Century Gothic" panose="020B0502020202020204" pitchFamily="34" charset="0"/>
              </a:rPr>
              <a:t>Klassupplägg &amp; Schema</a:t>
            </a:r>
          </a:p>
          <a:p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73C9F-856C-37DB-C5B0-5ACB6BF81C4D}"/>
              </a:ext>
            </a:extLst>
          </p:cNvPr>
          <p:cNvSpPr txBox="1"/>
          <p:nvPr/>
        </p:nvSpPr>
        <p:spPr>
          <a:xfrm>
            <a:off x="841046" y="2133093"/>
            <a:ext cx="60949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Det är helt </a:t>
            </a:r>
            <a:r>
              <a:rPr lang="en-GB" dirty="0" err="1">
                <a:latin typeface="Century Gothic" panose="020B0502020202020204" pitchFamily="34" charset="0"/>
              </a:rPr>
              <a:t>frivilligt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göra </a:t>
            </a:r>
            <a:r>
              <a:rPr lang="en-GB" dirty="0" err="1">
                <a:latin typeface="Century Gothic" panose="020B0502020202020204" pitchFamily="34" charset="0"/>
              </a:rPr>
              <a:t>övningarna</a:t>
            </a:r>
            <a:r>
              <a:rPr lang="en-GB" dirty="0">
                <a:latin typeface="Century Gothic" panose="020B0502020202020204" pitchFamily="34" charset="0"/>
              </a:rPr>
              <a:t>, dock 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starkt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rekommenderat</a:t>
            </a:r>
            <a:r>
              <a:rPr lang="en-GB" dirty="0">
                <a:latin typeface="Century Gothic" panose="020B0502020202020204" pitchFamily="34" charset="0"/>
              </a:rPr>
              <a:t>. </a:t>
            </a:r>
          </a:p>
          <a:p>
            <a:endParaRPr lang="en-GB" i="1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Syftet är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säkerställa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bygger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upp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färdigheter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</a:p>
          <a:p>
            <a:r>
              <a:rPr lang="en-GB" dirty="0">
                <a:latin typeface="Century Gothic" panose="020B0502020202020204" pitchFamily="34" charset="0"/>
              </a:rPr>
              <a:t>I </a:t>
            </a:r>
            <a:r>
              <a:rPr lang="en-GB" dirty="0" err="1">
                <a:latin typeface="Century Gothic" panose="020B0502020202020204" pitchFamily="34" charset="0"/>
              </a:rPr>
              <a:t>grunderna</a:t>
            </a:r>
            <a:r>
              <a:rPr lang="en-GB" dirty="0">
                <a:latin typeface="Century Gothic" panose="020B0502020202020204" pitchFamily="34" charset="0"/>
              </a:rPr>
              <a:t> för </a:t>
            </a:r>
            <a:r>
              <a:rPr lang="en-GB" dirty="0" err="1">
                <a:latin typeface="Century Gothic" panose="020B0502020202020204" pitchFamily="34" charset="0"/>
              </a:rPr>
              <a:t>maskininlärning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Ni </a:t>
            </a:r>
            <a:r>
              <a:rPr lang="en-GB" dirty="0" err="1">
                <a:latin typeface="Century Gothic" panose="020B0502020202020204" pitchFamily="34" charset="0"/>
              </a:rPr>
              <a:t>måste</a:t>
            </a:r>
            <a:r>
              <a:rPr lang="en-GB" dirty="0">
                <a:latin typeface="Century Gothic" panose="020B0502020202020204" pitchFamily="34" charset="0"/>
              </a:rPr>
              <a:t> ha </a:t>
            </a:r>
            <a:r>
              <a:rPr lang="en-GB" dirty="0" err="1">
                <a:latin typeface="Century Gothic" panose="020B0502020202020204" pitchFamily="34" charset="0"/>
              </a:rPr>
              <a:t>praktik</a:t>
            </a:r>
            <a:r>
              <a:rPr lang="en-GB" dirty="0">
                <a:latin typeface="Century Gothic" panose="020B0502020202020204" pitchFamily="34" charset="0"/>
              </a:rPr>
              <a:t> för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lära</a:t>
            </a:r>
            <a:r>
              <a:rPr lang="en-GB" dirty="0">
                <a:latin typeface="Century Gothic" panose="020B0502020202020204" pitchFamily="34" charset="0"/>
              </a:rPr>
              <a:t> er </a:t>
            </a:r>
            <a:r>
              <a:rPr lang="en-GB" dirty="0" err="1">
                <a:latin typeface="Century Gothic" panose="020B0502020202020204" pitchFamily="34" charset="0"/>
              </a:rPr>
              <a:t>ordentligt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37700-7433-AA25-4CD9-E746FECB3E68}"/>
              </a:ext>
            </a:extLst>
          </p:cNvPr>
          <p:cNvSpPr txBox="1"/>
          <p:nvPr/>
        </p:nvSpPr>
        <p:spPr>
          <a:xfrm>
            <a:off x="8289427" y="2133093"/>
            <a:ext cx="19752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entury Gothic" panose="020B0502020202020204" pitchFamily="34" charset="0"/>
              </a:rPr>
              <a:t>Föreläsningar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Övningsessioner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Laboratorium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Projektarbete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95EBE-EFAA-7045-C9F9-FAE06E352393}"/>
              </a:ext>
            </a:extLst>
          </p:cNvPr>
          <p:cNvSpPr/>
          <p:nvPr/>
        </p:nvSpPr>
        <p:spPr>
          <a:xfrm>
            <a:off x="8289427" y="2080413"/>
            <a:ext cx="3591636" cy="21590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5782C0B-7D3A-548C-E0E2-EEA3EF1DF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64" y="4587055"/>
            <a:ext cx="2611582" cy="14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7"/>
    </mc:Choice>
    <mc:Fallback xmlns="">
      <p:transition spd="slow" advTm="557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4CF843-6241-AA0A-9558-1FDCA86D7D16}"/>
              </a:ext>
            </a:extLst>
          </p:cNvPr>
          <p:cNvSpPr/>
          <p:nvPr/>
        </p:nvSpPr>
        <p:spPr>
          <a:xfrm>
            <a:off x="8289427" y="3192728"/>
            <a:ext cx="3591636" cy="4725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854AB1B4-3658-64E8-53CE-FBC86B03C356}"/>
              </a:ext>
            </a:extLst>
          </p:cNvPr>
          <p:cNvSpPr txBox="1">
            <a:spLocks noChangeArrowheads="1"/>
          </p:cNvSpPr>
          <p:nvPr/>
        </p:nvSpPr>
        <p:spPr>
          <a:xfrm>
            <a:off x="3603899" y="200353"/>
            <a:ext cx="4984201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>
                <a:latin typeface="Century Gothic" panose="020B0502020202020204" pitchFamily="34" charset="0"/>
              </a:rPr>
              <a:t>Klassupplägg &amp; Schema</a:t>
            </a:r>
          </a:p>
          <a:p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E08DA-1684-FDC0-9680-27499245C98A}"/>
              </a:ext>
            </a:extLst>
          </p:cNvPr>
          <p:cNvSpPr txBox="1"/>
          <p:nvPr/>
        </p:nvSpPr>
        <p:spPr>
          <a:xfrm>
            <a:off x="8289427" y="2133093"/>
            <a:ext cx="19752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entury Gothic" panose="020B0502020202020204" pitchFamily="34" charset="0"/>
              </a:rPr>
              <a:t>Föreläsningar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Övningsessioner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Laboratorium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Projektarbete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44D1C-C3FA-8741-A5E6-E0AE70E3C0E9}"/>
              </a:ext>
            </a:extLst>
          </p:cNvPr>
          <p:cNvSpPr txBox="1"/>
          <p:nvPr/>
        </p:nvSpPr>
        <p:spPr>
          <a:xfrm>
            <a:off x="841046" y="2133093"/>
            <a:ext cx="45368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latin typeface="Century Gothic" panose="020B0502020202020204" pitchFamily="34" charset="0"/>
              </a:rPr>
              <a:t>Obligatorisk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att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utföra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labben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IG-G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Labben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bygger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vidare</a:t>
            </a:r>
            <a:r>
              <a:rPr lang="en-GB" dirty="0">
                <a:latin typeface="Century Gothic" panose="020B0502020202020204" pitchFamily="34" charset="0"/>
              </a:rPr>
              <a:t> på </a:t>
            </a:r>
            <a:r>
              <a:rPr lang="en-GB" dirty="0" err="1">
                <a:latin typeface="Century Gothic" panose="020B0502020202020204" pitchFamily="34" charset="0"/>
              </a:rPr>
              <a:t>uppgifterna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ni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utfört</a:t>
            </a:r>
            <a:r>
              <a:rPr lang="en-GB" dirty="0">
                <a:latin typeface="Century Gothic" panose="020B0502020202020204" pitchFamily="34" charset="0"/>
              </a:rPr>
              <a:t> under </a:t>
            </a:r>
            <a:r>
              <a:rPr lang="en-GB" dirty="0" err="1">
                <a:latin typeface="Century Gothic" panose="020B0502020202020204" pitchFamily="34" charset="0"/>
              </a:rPr>
              <a:t>övningssessionerna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574DC-2FE4-C2B0-2980-07895DB432E0}"/>
              </a:ext>
            </a:extLst>
          </p:cNvPr>
          <p:cNvSpPr/>
          <p:nvPr/>
        </p:nvSpPr>
        <p:spPr>
          <a:xfrm>
            <a:off x="8289427" y="2080413"/>
            <a:ext cx="3591636" cy="21590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54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69"/>
    </mc:Choice>
    <mc:Fallback xmlns="">
      <p:transition spd="slow" advTm="291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4CF843-6241-AA0A-9558-1FDCA86D7D16}"/>
              </a:ext>
            </a:extLst>
          </p:cNvPr>
          <p:cNvSpPr/>
          <p:nvPr/>
        </p:nvSpPr>
        <p:spPr>
          <a:xfrm>
            <a:off x="8289427" y="3770029"/>
            <a:ext cx="3591636" cy="4725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854AB1B4-3658-64E8-53CE-FBC86B03C356}"/>
              </a:ext>
            </a:extLst>
          </p:cNvPr>
          <p:cNvSpPr txBox="1">
            <a:spLocks noChangeArrowheads="1"/>
          </p:cNvSpPr>
          <p:nvPr/>
        </p:nvSpPr>
        <p:spPr>
          <a:xfrm>
            <a:off x="3603899" y="200353"/>
            <a:ext cx="4984201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>
                <a:latin typeface="Century Gothic" panose="020B0502020202020204" pitchFamily="34" charset="0"/>
              </a:rPr>
              <a:t>Klassupplägg &amp; Schema</a:t>
            </a:r>
          </a:p>
          <a:p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73C9F-856C-37DB-C5B0-5ACB6BF81C4D}"/>
              </a:ext>
            </a:extLst>
          </p:cNvPr>
          <p:cNvSpPr txBox="1"/>
          <p:nvPr/>
        </p:nvSpPr>
        <p:spPr>
          <a:xfrm>
            <a:off x="836248" y="2133093"/>
            <a:ext cx="53303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latin typeface="Century Gothic" panose="020B0502020202020204" pitchFamily="34" charset="0"/>
              </a:rPr>
              <a:t>Obligatoriskt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säger</a:t>
            </a:r>
            <a:r>
              <a:rPr lang="en-GB" dirty="0">
                <a:latin typeface="Century Gothic" panose="020B0502020202020204" pitchFamily="34" charset="0"/>
              </a:rPr>
              <a:t> sig </a:t>
            </a:r>
            <a:r>
              <a:rPr lang="en-GB" dirty="0" err="1">
                <a:latin typeface="Century Gothic" panose="020B0502020202020204" pitchFamily="34" charset="0"/>
              </a:rPr>
              <a:t>självt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  <a:br>
              <a:rPr lang="en-GB" dirty="0">
                <a:latin typeface="Century Gothic" panose="020B0502020202020204" pitchFamily="34" charset="0"/>
              </a:rPr>
            </a:b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>
                <a:latin typeface="Century Gothic" panose="020B0502020202020204" pitchFamily="34" charset="0"/>
              </a:rPr>
              <a:t>IG-G-VG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Projektet</a:t>
            </a:r>
            <a:r>
              <a:rPr lang="en-GB" dirty="0">
                <a:latin typeface="Century Gothic" panose="020B0502020202020204" pitchFamily="34" charset="0"/>
              </a:rPr>
              <a:t> kommer vara </a:t>
            </a:r>
            <a:r>
              <a:rPr lang="en-GB" dirty="0" err="1">
                <a:latin typeface="Century Gothic" panose="020B0502020202020204" pitchFamily="34" charset="0"/>
              </a:rPr>
              <a:t>praktiskt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orienterad</a:t>
            </a:r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och </a:t>
            </a:r>
            <a:r>
              <a:rPr lang="en-GB" dirty="0" err="1">
                <a:latin typeface="Century Gothic" panose="020B0502020202020204" pitchFamily="34" charset="0"/>
              </a:rPr>
              <a:t>sätta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prov</a:t>
            </a:r>
            <a:r>
              <a:rPr lang="en-GB" dirty="0">
                <a:latin typeface="Century Gothic" panose="020B0502020202020204" pitchFamily="34" charset="0"/>
              </a:rPr>
              <a:t> på </a:t>
            </a:r>
            <a:r>
              <a:rPr lang="en-GB" dirty="0" err="1">
                <a:latin typeface="Century Gothic" panose="020B0502020202020204" pitchFamily="34" charset="0"/>
              </a:rPr>
              <a:t>kunskaper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som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utvecklat</a:t>
            </a:r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under </a:t>
            </a:r>
            <a:r>
              <a:rPr lang="en-GB" dirty="0" err="1">
                <a:latin typeface="Century Gothic" panose="020B0502020202020204" pitchFamily="34" charset="0"/>
              </a:rPr>
              <a:t>hela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kursens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gång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AFF222-E7D8-69B6-7655-A4BDC4B07EB0}"/>
              </a:ext>
            </a:extLst>
          </p:cNvPr>
          <p:cNvSpPr txBox="1"/>
          <p:nvPr/>
        </p:nvSpPr>
        <p:spPr>
          <a:xfrm>
            <a:off x="8289427" y="2133093"/>
            <a:ext cx="19752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entury Gothic" panose="020B0502020202020204" pitchFamily="34" charset="0"/>
              </a:rPr>
              <a:t>Föreläsningar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Övningsessioner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Laboratorium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Projektarbete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6" name="Picture 5" descr="A hand writing on a calendar&#10;&#10;Description automatically generated">
            <a:extLst>
              <a:ext uri="{FF2B5EF4-FFF2-40B4-BE49-F238E27FC236}">
                <a16:creationId xmlns:a16="http://schemas.microsoft.com/office/drawing/2014/main" id="{8536AED5-33FE-F35D-7FDB-EAFE9A96D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86" y="4581261"/>
            <a:ext cx="2625226" cy="1837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E5B2-E204-42D0-6AC8-AF19435D128E}"/>
              </a:ext>
            </a:extLst>
          </p:cNvPr>
          <p:cNvSpPr/>
          <p:nvPr/>
        </p:nvSpPr>
        <p:spPr>
          <a:xfrm>
            <a:off x="8289427" y="2080413"/>
            <a:ext cx="3591636" cy="21590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1559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0"/>
    </mc:Choice>
    <mc:Fallback xmlns="">
      <p:transition spd="slow" advTm="274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EB41B7F6-4C40-BC1B-B133-0EB310F73EC7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248F6-44BC-A6D3-8340-94030DBA9495}"/>
              </a:ext>
            </a:extLst>
          </p:cNvPr>
          <p:cNvSpPr txBox="1"/>
          <p:nvPr/>
        </p:nvSpPr>
        <p:spPr>
          <a:xfrm>
            <a:off x="418794" y="2124978"/>
            <a:ext cx="873027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Övergripande</a:t>
            </a:r>
            <a:r>
              <a:rPr lang="en-GB" b="1" dirty="0">
                <a:solidFill>
                  <a:schemeClr val="tx1"/>
                </a:solidFill>
                <a:latin typeface="Century Gothic" panose="020B0502020202020204" pitchFamily="34" charset="0"/>
              </a:rPr>
              <a:t> plan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Vi ska </a:t>
            </a:r>
            <a:r>
              <a:rPr lang="en-GB" dirty="0" err="1">
                <a:latin typeface="Century Gothic" panose="020B0502020202020204" pitchFamily="34" charset="0"/>
              </a:rPr>
              <a:t>gå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igenom</a:t>
            </a:r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latin typeface="Century Gothic" panose="020B0502020202020204" pitchFamily="34" charset="0"/>
              </a:rPr>
              <a:t>Grundläggande </a:t>
            </a:r>
            <a:r>
              <a:rPr lang="en-GB" i="1" dirty="0">
                <a:latin typeface="Century Gothic" panose="020B0502020202020204" pitchFamily="34" charset="0"/>
              </a:rPr>
              <a:t>koncept</a:t>
            </a:r>
            <a:r>
              <a:rPr lang="en-GB" dirty="0">
                <a:latin typeface="Century Gothic" panose="020B0502020202020204" pitchFamily="34" charset="0"/>
              </a:rPr>
              <a:t> såsom</a:t>
            </a:r>
          </a:p>
          <a:p>
            <a:pPr lvl="1"/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	Supervised- och unsupervised learning. </a:t>
            </a:r>
            <a:r>
              <a:rPr lang="en-GB" dirty="0" err="1">
                <a:latin typeface="Century Gothic" panose="020B0502020202020204" pitchFamily="34" charset="0"/>
              </a:rPr>
              <a:t>Klassificering</a:t>
            </a:r>
            <a:r>
              <a:rPr lang="en-GB" dirty="0">
                <a:latin typeface="Century Gothic" panose="020B0502020202020204" pitchFamily="34" charset="0"/>
              </a:rPr>
              <a:t> och regression, 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	Over- and underfitting. Loss functions. Bias &amp; variance. Etc.</a:t>
            </a:r>
          </a:p>
          <a:p>
            <a:endParaRPr lang="en-GB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2. Grundläggande </a:t>
            </a:r>
            <a:r>
              <a:rPr lang="en-GB" i="1" dirty="0">
                <a:latin typeface="Century Gothic" panose="020B0502020202020204" pitchFamily="34" charset="0"/>
              </a:rPr>
              <a:t>metoder &amp;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sv-SE" i="1" dirty="0">
                <a:latin typeface="Century Gothic" panose="020B0502020202020204" pitchFamily="34" charset="0"/>
              </a:rPr>
              <a:t>inlärningsalgoritmer</a:t>
            </a:r>
            <a:r>
              <a:rPr lang="en-GB" dirty="0">
                <a:latin typeface="Century Gothic" panose="020B0502020202020204" pitchFamily="34" charset="0"/>
              </a:rPr>
              <a:t> såsom</a:t>
            </a:r>
          </a:p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en-GB" dirty="0">
                <a:latin typeface="Century Gothic" panose="020B0502020202020204" pitchFamily="34" charset="0"/>
              </a:rPr>
              <a:t>	</a:t>
            </a:r>
            <a:r>
              <a:rPr lang="sv-SE" dirty="0">
                <a:latin typeface="Century Gothic" panose="020B0502020202020204" pitchFamily="34" charset="0"/>
              </a:rPr>
              <a:t>Databeredning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sv-SE" dirty="0">
                <a:latin typeface="Century Gothic" panose="020B0502020202020204" pitchFamily="34" charset="0"/>
              </a:rPr>
              <a:t>linjär</a:t>
            </a:r>
            <a:r>
              <a:rPr lang="en-GB" dirty="0">
                <a:latin typeface="Century Gothic" panose="020B0502020202020204" pitchFamily="34" charset="0"/>
              </a:rPr>
              <a:t> &amp; logistisk regression,</a:t>
            </a:r>
          </a:p>
          <a:p>
            <a:r>
              <a:rPr lang="en-GB" dirty="0">
                <a:latin typeface="Century Gothic" panose="020B0502020202020204" pitchFamily="34" charset="0"/>
              </a:rPr>
              <a:t>	tree-based models, support vector machines. Etc.</a:t>
            </a:r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1F2D0AE-E2BD-B159-4AA4-3280662A9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31" y="1380066"/>
            <a:ext cx="3919330" cy="2182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854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35"/>
    </mc:Choice>
    <mc:Fallback xmlns="">
      <p:transition spd="slow" advTm="11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9613F9-ADAE-83CC-DBD8-B8317046E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123010"/>
              </p:ext>
            </p:extLst>
          </p:nvPr>
        </p:nvGraphicFramePr>
        <p:xfrm>
          <a:off x="2031999" y="4169974"/>
          <a:ext cx="81280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48180799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44362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13278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981214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92260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07369491"/>
                    </a:ext>
                  </a:extLst>
                </a:gridCol>
              </a:tblGrid>
              <a:tr h="357447">
                <a:tc>
                  <a:txBody>
                    <a:bodyPr/>
                    <a:lstStyle/>
                    <a:p>
                      <a:r>
                        <a:rPr lang="en-GB" dirty="0" err="1"/>
                        <a:t>Antal</a:t>
                      </a:r>
                      <a:r>
                        <a:rPr lang="en-GB" dirty="0"/>
                        <a:t> rum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Boyta</a:t>
                      </a:r>
                      <a:r>
                        <a:rPr lang="en-GB" dirty="0"/>
                        <a:t> (m</a:t>
                      </a:r>
                      <a:r>
                        <a:rPr lang="en-GB" baseline="30000" dirty="0"/>
                        <a:t>2</a:t>
                      </a:r>
                      <a:r>
                        <a:rPr lang="en-GB" baseline="0" dirty="0"/>
                        <a:t>)</a:t>
                      </a:r>
                      <a:endParaRPr lang="en-SE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Byggår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Trädgård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60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4.5Mkr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1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Nej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3.2Mkr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4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2009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Nej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4.4Mkr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7589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E658E6-FB8A-44F6-B677-0733192A10BA}"/>
              </a:ext>
            </a:extLst>
          </p:cNvPr>
          <p:cNvSpPr txBox="1"/>
          <p:nvPr/>
        </p:nvSpPr>
        <p:spPr>
          <a:xfrm>
            <a:off x="453430" y="1584651"/>
            <a:ext cx="72571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Tabulär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data –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som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ni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är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välbekanta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med sedan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tidigare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!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Detta är den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vanligaste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typen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av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data man </a:t>
            </a:r>
            <a:r>
              <a:rPr lang="en-GB" dirty="0" err="1">
                <a:solidFill>
                  <a:schemeClr val="tx1"/>
                </a:solidFill>
                <a:latin typeface="Century Gothic" panose="020B0502020202020204" pitchFamily="34" charset="0"/>
              </a:rPr>
              <a:t>jobbar</a:t>
            </a: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 med just nu.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4B773AC-16F9-84BE-40D8-382DBF406A31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01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97"/>
    </mc:Choice>
    <mc:Fallback xmlns="">
      <p:transition spd="slow" advTm="6759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9265E-0079-91AD-75A3-99347C6F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3" y="1213977"/>
            <a:ext cx="9009753" cy="4430045"/>
          </a:xfrm>
          <a:prstGeom prst="rect">
            <a:avLst/>
          </a:prstGeom>
        </p:spPr>
      </p:pic>
      <p:sp>
        <p:nvSpPr>
          <p:cNvPr id="2" name="Rectangle 12">
            <a:extLst>
              <a:ext uri="{FF2B5EF4-FFF2-40B4-BE49-F238E27FC236}">
                <a16:creationId xmlns:a16="http://schemas.microsoft.com/office/drawing/2014/main" id="{694DA2A7-A6A3-6331-A8EF-12BB6E027CD5}"/>
              </a:ext>
            </a:extLst>
          </p:cNvPr>
          <p:cNvSpPr txBox="1">
            <a:spLocks noChangeArrowheads="1"/>
          </p:cNvSpPr>
          <p:nvPr/>
        </p:nvSpPr>
        <p:spPr>
          <a:xfrm>
            <a:off x="4481354" y="77631"/>
            <a:ext cx="5708664" cy="66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SE" sz="3200" dirty="0" err="1">
                <a:latin typeface="Century Gothic" panose="020B0502020202020204" pitchFamily="34" charset="0"/>
              </a:rPr>
              <a:t>Maskininlärning</a:t>
            </a:r>
            <a:r>
              <a:rPr lang="en-GB" altLang="en-SE" sz="1800" dirty="0">
                <a:latin typeface="Century Gothic" panose="020B0502020202020204" pitchFamily="34" charset="0"/>
              </a:rPr>
              <a:t>					</a:t>
            </a:r>
            <a:r>
              <a:rPr lang="en-GB" altLang="en-SE" sz="1800" dirty="0" err="1">
                <a:latin typeface="Century Gothic" panose="020B0502020202020204" pitchFamily="34" charset="0"/>
              </a:rPr>
              <a:t>introduktion</a:t>
            </a:r>
            <a:r>
              <a:rPr lang="en-GB" altLang="en-SE" sz="1800" dirty="0">
                <a:latin typeface="Century Gothic" panose="020B0502020202020204" pitchFamily="34" charset="0"/>
              </a:rPr>
              <a:t> &amp; motivering</a:t>
            </a:r>
            <a:endParaRPr lang="en-US" altLang="en-SE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3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08"/>
    </mc:Choice>
    <mc:Fallback xmlns="">
      <p:transition spd="slow" advTm="2640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17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909</Words>
  <Application>Microsoft Office PowerPoint</Application>
  <PresentationFormat>Widescreen</PresentationFormat>
  <Paragraphs>190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Office Theme</vt:lpstr>
      <vt:lpstr>Maskininlärning - Introduktion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Maskininlärning &amp; Deep Learning</dc:title>
  <dc:creator>Rozann Mohamed</dc:creator>
  <cp:lastModifiedBy>Rozann Leylani</cp:lastModifiedBy>
  <cp:revision>48</cp:revision>
  <dcterms:created xsi:type="dcterms:W3CDTF">2023-07-30T08:43:54Z</dcterms:created>
  <dcterms:modified xsi:type="dcterms:W3CDTF">2025-02-18T09:14:39Z</dcterms:modified>
</cp:coreProperties>
</file>